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Average"/>
      <p:regular r:id="rId18"/>
    </p:embeddedFont>
    <p:embeddedFont>
      <p:font typeface="Oswald"/>
      <p:regular r:id="rId19"/>
      <p:bold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3744">
          <p15:clr>
            <a:srgbClr val="A4A3A4"/>
          </p15:clr>
        </p15:guide>
        <p15:guide id="3" pos="5441">
          <p15:clr>
            <a:srgbClr val="9AA0A6"/>
          </p15:clr>
        </p15:guide>
        <p15:guide id="4" pos="450">
          <p15:clr>
            <a:srgbClr val="A4A3A4"/>
          </p15:clr>
        </p15:guide>
        <p15:guide id="5" pos="3146">
          <p15:clr>
            <a:srgbClr val="A4A3A4"/>
          </p15:clr>
        </p15:guide>
        <p15:guide id="6" pos="2880">
          <p15:clr>
            <a:srgbClr val="9AA0A6"/>
          </p15:clr>
        </p15:guide>
        <p15:guide id="7" orient="horz" pos="3021">
          <p15:clr>
            <a:srgbClr val="A4A3A4"/>
          </p15:clr>
        </p15:guide>
        <p15:guide id="8" orient="horz" pos="257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31FB645-FF08-41DD-93C6-095E19DAF5E7}">
  <a:tblStyle styleId="{D31FB645-FF08-41DD-93C6-095E19DAF5E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3744"/>
        <p:guide pos="5441"/>
        <p:guide pos="450"/>
        <p:guide pos="3146"/>
        <p:guide pos="2880"/>
        <p:guide pos="3021" orient="horz"/>
        <p:guide pos="2571"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swald-bold.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font" Target="fonts/Oswald-regular.fntdata"/><Relationship Id="rId6" Type="http://schemas.openxmlformats.org/officeDocument/2006/relationships/notesMaster" Target="notesMasters/notesMaster1.xml"/><Relationship Id="rId18" Type="http://schemas.openxmlformats.org/officeDocument/2006/relationships/font" Target="fonts/Average-regular.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intendo.com.au/catalogue/animal-crossing-new-horizons"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witter.com/superjude81/status/1311835003903385600" TargetMode="External"/><Relationship Id="rId3" Type="http://schemas.openxmlformats.org/officeDocument/2006/relationships/hyperlink" Target="https://twitter.com/heiheicrossing/status/1311162048923930624"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intendo.com.au/catalogue/animal-crossing-new-horizons"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reddit.com/r/AnimalCrossing/comments/fc88vp/in_response_to_uilleniel32_here_are_my_top_9/" TargetMode="External"/><Relationship Id="rId3" Type="http://schemas.openxmlformats.org/officeDocument/2006/relationships/hyperlink" Target="https://www.animalcrossingportal.com/games/new-horizons/guides/villager-popularity-list.php#/" TargetMode="External"/><Relationship Id="rId4" Type="http://schemas.openxmlformats.org/officeDocument/2006/relationships/hyperlink" Target="https://www.bestbuy.com/site/animal-crossing-new-horizons-nintendo-switch/5723316.p?skuId=5723316"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nimalcrossing.fandom.com/wiki/Animal_Crossing_Wiki"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cdc000640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cdc000640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evening everyone,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My name is Kasha, and along with my colleagues Tina and Karl, we are here to talk to you tonight about our analysis on a data-driven approach to villager popularity within Animal Crossing New Horizons. We found some interesting things within this analysis and we would like to share what we found with you. Let’s get started.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Image source: </a:t>
            </a:r>
            <a:r>
              <a:rPr lang="en" u="sng">
                <a:solidFill>
                  <a:srgbClr val="FFD966"/>
                </a:solidFill>
                <a:hlinkClick r:id="rId2">
                  <a:extLst>
                    <a:ext uri="{A12FA001-AC4F-418D-AE19-62706E023703}">
                      <ahyp:hlinkClr val="tx"/>
                    </a:ext>
                  </a:extLst>
                </a:hlinkClick>
              </a:rPr>
              <a:t>https://www.nintendo.com.au/catalogue/animal-crossing-new-horizons</a:t>
            </a:r>
            <a:endParaRPr/>
          </a:p>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cdc0006403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cdc0006403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Further zoom into the villager Raymond and Marshal’s tweet spikes.</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None/>
            </a:pPr>
            <a:r>
              <a:rPr lang="en">
                <a:solidFill>
                  <a:srgbClr val="0E101A"/>
                </a:solidFill>
              </a:rPr>
              <a:t>To understand what could have caused these spikes, we analyzed all of the in-game season events by creating a Gantt chart using the Plotly library. Plotly is a popular interactive visualization tool, and its </a:t>
            </a:r>
            <a:r>
              <a:rPr i="1" lang="en">
                <a:solidFill>
                  <a:srgbClr val="0E101A"/>
                </a:solidFill>
              </a:rPr>
              <a:t>create_gantt</a:t>
            </a:r>
            <a:r>
              <a:rPr lang="en">
                <a:solidFill>
                  <a:srgbClr val="0E101A"/>
                </a:solidFill>
              </a:rPr>
              <a:t> function enabled us to track the timeline and duration of different events.</a:t>
            </a:r>
            <a:endParaRPr>
              <a:solidFill>
                <a:srgbClr val="0E101A"/>
              </a:solidFill>
            </a:endParaRPr>
          </a:p>
          <a:p>
            <a:pPr indent="0" lvl="0" marL="0" rtl="0" algn="l">
              <a:lnSpc>
                <a:spcPct val="115000"/>
              </a:lnSpc>
              <a:spcBef>
                <a:spcPts val="0"/>
              </a:spcBef>
              <a:spcAft>
                <a:spcPts val="0"/>
              </a:spcAft>
              <a:buNone/>
            </a:pPr>
            <a:r>
              <a:t/>
            </a:r>
            <a:endParaRPr>
              <a:solidFill>
                <a:srgbClr val="0E101A"/>
              </a:solidFill>
            </a:endParaRPr>
          </a:p>
          <a:p>
            <a:pPr indent="0" lvl="0" marL="0" rtl="0" algn="l">
              <a:lnSpc>
                <a:spcPct val="115000"/>
              </a:lnSpc>
              <a:spcBef>
                <a:spcPts val="0"/>
              </a:spcBef>
              <a:spcAft>
                <a:spcPts val="0"/>
              </a:spcAft>
              <a:buNone/>
            </a:pPr>
            <a:r>
              <a:rPr lang="en">
                <a:solidFill>
                  <a:srgbClr val="0E101A"/>
                </a:solidFill>
              </a:rPr>
              <a:t>Four main events </a:t>
            </a:r>
            <a:r>
              <a:rPr lang="en">
                <a:solidFill>
                  <a:srgbClr val="0E101A"/>
                </a:solidFill>
              </a:rPr>
              <a:t>happened</a:t>
            </a:r>
            <a:r>
              <a:rPr lang="en">
                <a:solidFill>
                  <a:srgbClr val="0E101A"/>
                </a:solidFill>
              </a:rPr>
              <a:t> during this time period. Looked at keywords and found “birthday”</a:t>
            </a:r>
            <a:endParaRPr>
              <a:solidFill>
                <a:srgbClr val="0E101A"/>
              </a:solidFill>
            </a:endParaRPr>
          </a:p>
          <a:p>
            <a:pPr indent="0" lvl="0" marL="0" rtl="0" algn="l">
              <a:lnSpc>
                <a:spcPct val="115000"/>
              </a:lnSpc>
              <a:spcBef>
                <a:spcPts val="1200"/>
              </a:spcBef>
              <a:spcAft>
                <a:spcPts val="0"/>
              </a:spcAft>
              <a:buClr>
                <a:schemeClr val="dk1"/>
              </a:buClr>
              <a:buSzPts val="1100"/>
              <a:buFont typeface="Arial"/>
              <a:buNone/>
            </a:pPr>
            <a:r>
              <a:rPr lang="en">
                <a:solidFill>
                  <a:srgbClr val="0E101A"/>
                </a:solidFill>
              </a:rPr>
              <a:t>From here, you can see how Animal Crossing: New Horizons became very popular during the pandemic's early months and has been an engaging and interactive game since its release. Overall, our analysis with in-game and Twitter data uncovers top popular villagers and a consistent indicator of their popularity with a data-driven approach. Thank you!</a:t>
            </a:r>
            <a:endParaRPr>
              <a:solidFill>
                <a:srgbClr val="0E101A"/>
              </a:solidFill>
            </a:endParaRPr>
          </a:p>
          <a:p>
            <a:pPr indent="0" lvl="0" marL="0" rtl="0" algn="l">
              <a:lnSpc>
                <a:spcPct val="115000"/>
              </a:lnSpc>
              <a:spcBef>
                <a:spcPts val="1200"/>
              </a:spcBef>
              <a:spcAft>
                <a:spcPts val="0"/>
              </a:spcAft>
              <a:buNone/>
            </a:pPr>
            <a:r>
              <a:t/>
            </a:r>
            <a:endParaRPr>
              <a:solidFill>
                <a:srgbClr val="0E101A"/>
              </a:solidFill>
            </a:endParaRPr>
          </a:p>
          <a:p>
            <a:pPr indent="0" lvl="0" marL="0" rtl="0" algn="l">
              <a:spcBef>
                <a:spcPts val="0"/>
              </a:spcBef>
              <a:spcAft>
                <a:spcPts val="0"/>
              </a:spcAft>
              <a:buNone/>
            </a:pPr>
            <a:r>
              <a:rPr lang="en">
                <a:solidFill>
                  <a:schemeClr val="dk1"/>
                </a:solidFill>
              </a:rPr>
              <a:t>Image Sources: </a:t>
            </a:r>
            <a:endParaRPr>
              <a:solidFill>
                <a:schemeClr val="dk1"/>
              </a:solidFill>
            </a:endParaRPr>
          </a:p>
          <a:p>
            <a:pPr indent="0" lvl="0" marL="0" rtl="0" algn="l">
              <a:spcBef>
                <a:spcPts val="0"/>
              </a:spcBef>
              <a:spcAft>
                <a:spcPts val="0"/>
              </a:spcAft>
              <a:buNone/>
            </a:pPr>
            <a:r>
              <a:rPr lang="en" u="sng">
                <a:solidFill>
                  <a:schemeClr val="hlink"/>
                </a:solidFill>
                <a:hlinkClick r:id="rId2"/>
              </a:rPr>
              <a:t>https://twitter.com/superjude81/status/1311835003903385600</a:t>
            </a:r>
            <a:endParaRPr>
              <a:solidFill>
                <a:schemeClr val="dk1"/>
              </a:solidFill>
            </a:endParaRPr>
          </a:p>
          <a:p>
            <a:pPr indent="0" lvl="0" marL="0" rtl="0" algn="l">
              <a:spcBef>
                <a:spcPts val="0"/>
              </a:spcBef>
              <a:spcAft>
                <a:spcPts val="0"/>
              </a:spcAft>
              <a:buNone/>
            </a:pPr>
            <a:r>
              <a:rPr lang="en" u="sng">
                <a:solidFill>
                  <a:schemeClr val="hlink"/>
                </a:solidFill>
                <a:hlinkClick r:id="rId3"/>
              </a:rPr>
              <a:t>https://twitter.com/heiheicrossing/status/1311162048923930624</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cdc0006403_1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cdc0006403_1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source: </a:t>
            </a:r>
            <a:r>
              <a:rPr lang="en" u="sng">
                <a:solidFill>
                  <a:schemeClr val="hlink"/>
                </a:solidFill>
                <a:hlinkClick r:id="rId2"/>
              </a:rPr>
              <a:t>https://www.nintendo.com.au/catalogue/animal-crossing-new-horizons</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cdc821138c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cdc821138c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In the year 2020, Nintendo released a new game called "Animal Crossing: New Horizons." During the first few months of its release, this game became very popular, primarily due to the pandemic and its unique way of creating a community of people based on characteristics within the game. These characteristics range from villager popularity to catching rare items. However, we will only focus on villager popularity and correlations that could cause the villager's popularity for this analysis.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A villager is a non-player character (NPC) within the game that interacts with the player, items, or events. There are about 400 villagers that the player can have, and they range from different animal species and personalities.</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Many public forums give rankings per month on which villager is the most popular. However, these public forums mostly go off of survey-based data in order to do these rankings. They do not look into other causes on why a particular villager would be more popular over another. Our analysis will explore in-game data and scraping Twitter to determine if other correlations cause a villager's popularity.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Image sources:</a:t>
            </a:r>
            <a:endParaRPr>
              <a:solidFill>
                <a:schemeClr val="dk1"/>
              </a:solidFill>
            </a:endParaRPr>
          </a:p>
          <a:p>
            <a:pPr indent="0" lvl="0" marL="0" rtl="0" algn="l">
              <a:lnSpc>
                <a:spcPct val="115000"/>
              </a:lnSpc>
              <a:spcBef>
                <a:spcPts val="0"/>
              </a:spcBef>
              <a:spcAft>
                <a:spcPts val="0"/>
              </a:spcAft>
              <a:buNone/>
            </a:pPr>
            <a:r>
              <a:rPr lang="en" u="sng">
                <a:solidFill>
                  <a:schemeClr val="hlink"/>
                </a:solidFill>
                <a:hlinkClick r:id="rId2"/>
              </a:rPr>
              <a:t>https://www.reddit.com/r/AnimalCrossing/comments/fc88vp/in_response_to_uilleniel32_here_are_my_top_9/</a:t>
            </a:r>
            <a:endParaRPr>
              <a:solidFill>
                <a:schemeClr val="dk1"/>
              </a:solidFill>
            </a:endParaRPr>
          </a:p>
          <a:p>
            <a:pPr indent="0" lvl="0" marL="0" rtl="0" algn="l">
              <a:lnSpc>
                <a:spcPct val="115000"/>
              </a:lnSpc>
              <a:spcBef>
                <a:spcPts val="0"/>
              </a:spcBef>
              <a:spcAft>
                <a:spcPts val="0"/>
              </a:spcAft>
              <a:buNone/>
            </a:pPr>
            <a:r>
              <a:rPr lang="en" u="sng">
                <a:solidFill>
                  <a:schemeClr val="hlink"/>
                </a:solidFill>
                <a:hlinkClick r:id="rId3"/>
              </a:rPr>
              <a:t>https://www.animalcrossingportal.com/games/new-horizons/guides/villager-popularity-list.php#/</a:t>
            </a:r>
            <a:endParaRPr>
              <a:solidFill>
                <a:schemeClr val="dk1"/>
              </a:solidFill>
            </a:endParaRPr>
          </a:p>
          <a:p>
            <a:pPr indent="0" lvl="0" marL="0" rtl="0" algn="l">
              <a:lnSpc>
                <a:spcPct val="115000"/>
              </a:lnSpc>
              <a:spcBef>
                <a:spcPts val="0"/>
              </a:spcBef>
              <a:spcAft>
                <a:spcPts val="0"/>
              </a:spcAft>
              <a:buNone/>
            </a:pPr>
            <a:r>
              <a:rPr lang="en" u="sng">
                <a:solidFill>
                  <a:schemeClr val="hlink"/>
                </a:solidFill>
                <a:hlinkClick r:id="rId4"/>
              </a:rPr>
              <a:t>https://www.bestbuy.com/site/animal-crossing-new-horizons-nintendo-switch/5723316.p?skuId=5723316</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cdc821147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cdc821147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Some key terms that we will be using throughout this presentation are:</a:t>
            </a: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lang="en">
                <a:solidFill>
                  <a:schemeClr val="dk1"/>
                </a:solidFill>
              </a:rPr>
              <a:t>Popularity -- The amount that the villager is talked about, whether favorable for that villager or unfavorable.</a:t>
            </a: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lang="en">
                <a:solidFill>
                  <a:schemeClr val="dk1"/>
                </a:solidFill>
              </a:rPr>
              <a:t>Villager --  A non-player character (NPC) within the game that interacts with the player, items, or events.</a:t>
            </a: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lang="en">
                <a:solidFill>
                  <a:schemeClr val="dk1"/>
                </a:solidFill>
              </a:rPr>
              <a:t>In-game data -- Data that was directly pulled from Animal Crossing: New Horizons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cdc821147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cdc821147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0E101A"/>
                </a:solidFill>
              </a:rPr>
              <a:t>Our focusing questions divide our report into 2 sections: in-game information that could influence villager popularity and a deeper look into villager popularity from Twitter and in-game events. </a:t>
            </a:r>
            <a:endParaRPr>
              <a:solidFill>
                <a:srgbClr val="0E101A"/>
              </a:solidFill>
            </a:endParaRPr>
          </a:p>
          <a:p>
            <a:pPr indent="0" lvl="0" marL="0" rtl="0" algn="l">
              <a:lnSpc>
                <a:spcPct val="115000"/>
              </a:lnSpc>
              <a:spcBef>
                <a:spcPts val="0"/>
              </a:spcBef>
              <a:spcAft>
                <a:spcPts val="0"/>
              </a:spcAft>
              <a:buNone/>
            </a:pPr>
            <a:r>
              <a:t/>
            </a:r>
            <a:endParaRPr>
              <a:solidFill>
                <a:srgbClr val="0E101A"/>
              </a:solidFill>
            </a:endParaRPr>
          </a:p>
          <a:p>
            <a:pPr indent="0" lvl="0" marL="0" rtl="0" algn="l">
              <a:lnSpc>
                <a:spcPct val="115000"/>
              </a:lnSpc>
              <a:spcBef>
                <a:spcPts val="0"/>
              </a:spcBef>
              <a:spcAft>
                <a:spcPts val="0"/>
              </a:spcAft>
              <a:buNone/>
            </a:pPr>
            <a:r>
              <a:rPr lang="en">
                <a:solidFill>
                  <a:srgbClr val="0E101A"/>
                </a:solidFill>
              </a:rPr>
              <a:t>Now, I’ll hand it over to karl, who will discuss the specifics of our data.</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cdc8211475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cdc8211475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cdc821147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cdc821147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cdc8211475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cdc8211475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We wanted to explore in-game data that would give us more background information about villagers we might need to know before scraping Twitter for any more correlations in their popularity with in-game events. The first thing that we looked into was how many villagers and villager species were there in the game. We found that there are a total of 397 villagers and 35 species</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cdc0006403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cdc0006403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Thank you Karl!</a:t>
            </a:r>
            <a:endParaRPr/>
          </a:p>
          <a:p>
            <a:pPr indent="0" lvl="0" marL="0" rtl="0" algn="l">
              <a:lnSpc>
                <a:spcPct val="115000"/>
              </a:lnSpc>
              <a:spcBef>
                <a:spcPts val="1200"/>
              </a:spcBef>
              <a:spcAft>
                <a:spcPts val="1200"/>
              </a:spcAft>
              <a:buNone/>
            </a:pPr>
            <a:r>
              <a:rPr lang="en"/>
              <a:t>As Karl mentioned, every villager has a personality. In Animal Crossing, villagers give players items that they can store in their house or sell to the market. Based on villagers’ personalities, they give different kinds of items ranging from equipment to furniture. So, we wanted to analyze which villager personality would give a player the most value in items. Comparing the two graphs here, we can see that smug villagers and big sister villagers are rare than other personalities, but they tend to give players more valuable items, especially the smug villagers. This could be a reason why a particular villager is more popular since every player’s initial goal is to accumulate money rapidly and pay off the debt.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cdc0006403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cdc0006403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Players often tweet about their favorite villagers by mentioning the villagers' names or posting images. We decided to focus on tweets with villagers' names to understand their popularity. Going through some initial exploratory analysis and trial rounds helped us refine the rules, eliminate noises and get relevant results to answer our questions. </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Top 5 villagers. Smug villagers related to the in-game items.</a:t>
            </a:r>
            <a:endParaRPr/>
          </a:p>
          <a:p>
            <a:pPr indent="0" lvl="0" marL="0" rtl="0" algn="l">
              <a:spcBef>
                <a:spcPts val="0"/>
              </a:spcBef>
              <a:spcAft>
                <a:spcPts val="0"/>
              </a:spcAft>
              <a:buNone/>
            </a:pPr>
            <a:r>
              <a:rPr lang="en">
                <a:solidFill>
                  <a:schemeClr val="dk1"/>
                </a:solidFill>
              </a:rPr>
              <a:t>We then wanted to analyze the top 5 villager tweets to see if they had any abnormalities that could have caused them to be more popular during certain times after the game's release. The time-series graphs offered a clear visualization of the trends based on tweets' count with these top 5 villagers mentioned.</a:t>
            </a:r>
            <a:r>
              <a:rPr lang="en"/>
              <a:t> </a:t>
            </a:r>
            <a:endParaRPr/>
          </a:p>
          <a:p>
            <a:pPr indent="0" lvl="0" marL="0" rtl="0" algn="l">
              <a:spcBef>
                <a:spcPts val="0"/>
              </a:spcBef>
              <a:spcAft>
                <a:spcPts val="0"/>
              </a:spcAft>
              <a:buNone/>
            </a:pPr>
            <a:r>
              <a:t/>
            </a:r>
            <a:endParaRPr>
              <a:solidFill>
                <a:srgbClr val="0E101A"/>
              </a:solidFill>
            </a:endParaRPr>
          </a:p>
          <a:p>
            <a:pPr indent="0" lvl="0" marL="0" rtl="0" algn="l">
              <a:spcBef>
                <a:spcPts val="0"/>
              </a:spcBef>
              <a:spcAft>
                <a:spcPts val="0"/>
              </a:spcAft>
              <a:buNone/>
            </a:pPr>
            <a:r>
              <a:rPr lang="en">
                <a:solidFill>
                  <a:srgbClr val="0E101A"/>
                </a:solidFill>
              </a:rPr>
              <a:t>We can see that all of the top 5 villagers had many tweets about them during the first few months of the game's initial release, and then the tweets started to decrease. However, we can see some spikes for the top 4 villagers in their trend charts.</a:t>
            </a:r>
            <a:endParaRPr>
              <a:solidFill>
                <a:srgbClr val="0E101A"/>
              </a:solidFill>
            </a:endParaRPr>
          </a:p>
          <a:p>
            <a:pPr indent="0" lvl="0" marL="0" rtl="0" algn="l">
              <a:spcBef>
                <a:spcPts val="0"/>
              </a:spcBef>
              <a:spcAft>
                <a:spcPts val="0"/>
              </a:spcAft>
              <a:buNone/>
            </a:pPr>
            <a:r>
              <a:t/>
            </a:r>
            <a:endParaRPr>
              <a:solidFill>
                <a:srgbClr val="0E101A"/>
              </a:solidFill>
            </a:endParaRPr>
          </a:p>
          <a:p>
            <a:pPr indent="0" lvl="0" marL="0" rtl="0" algn="l">
              <a:spcBef>
                <a:spcPts val="0"/>
              </a:spcBef>
              <a:spcAft>
                <a:spcPts val="0"/>
              </a:spcAft>
              <a:buNone/>
            </a:pPr>
            <a:r>
              <a:rPr lang="en"/>
              <a:t>Image Source: </a:t>
            </a:r>
            <a:r>
              <a:rPr lang="en" u="sng">
                <a:solidFill>
                  <a:schemeClr val="hlink"/>
                </a:solidFill>
                <a:hlinkClick r:id="rId2"/>
              </a:rPr>
              <a:t>https://animalcrossing.fandom.com/wiki/Animal_Crossing_Wiki</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23.png"/><Relationship Id="rId4" Type="http://schemas.openxmlformats.org/officeDocument/2006/relationships/image" Target="../media/image6.png"/><Relationship Id="rId5" Type="http://schemas.openxmlformats.org/officeDocument/2006/relationships/image" Target="../media/image3.png"/><Relationship Id="rId6" Type="http://schemas.openxmlformats.org/officeDocument/2006/relationships/image" Target="../media/image18.png"/><Relationship Id="rId7" Type="http://schemas.openxmlformats.org/officeDocument/2006/relationships/image" Target="../media/image16.png"/><Relationship Id="rId8" Type="http://schemas.openxmlformats.org/officeDocument/2006/relationships/image" Target="../media/image2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1.png"/><Relationship Id="rId5"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9.png"/><Relationship Id="rId5" Type="http://schemas.openxmlformats.org/officeDocument/2006/relationships/image" Target="../media/image5.png"/><Relationship Id="rId6" Type="http://schemas.openxmlformats.org/officeDocument/2006/relationships/image" Target="../media/image10.png"/><Relationship Id="rId7" Type="http://schemas.openxmlformats.org/officeDocument/2006/relationships/image" Target="../media/image17.png"/><Relationship Id="rId8"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3.png"/><Relationship Id="rId10" Type="http://schemas.openxmlformats.org/officeDocument/2006/relationships/image" Target="../media/image19.png"/><Relationship Id="rId9" Type="http://schemas.openxmlformats.org/officeDocument/2006/relationships/image" Target="../media/image20.png"/><Relationship Id="rId5" Type="http://schemas.openxmlformats.org/officeDocument/2006/relationships/image" Target="../media/image8.png"/><Relationship Id="rId6" Type="http://schemas.openxmlformats.org/officeDocument/2006/relationships/image" Target="../media/image14.png"/><Relationship Id="rId7" Type="http://schemas.openxmlformats.org/officeDocument/2006/relationships/image" Target="../media/image13.png"/><Relationship Id="rId8"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pic>
        <p:nvPicPr>
          <p:cNvPr id="60" name="Google Shape;60;p13"/>
          <p:cNvPicPr preferRelativeResize="0"/>
          <p:nvPr/>
        </p:nvPicPr>
        <p:blipFill>
          <a:blip r:embed="rId3">
            <a:alphaModFix amt="74000"/>
          </a:blip>
          <a:stretch>
            <a:fillRect/>
          </a:stretch>
        </p:blipFill>
        <p:spPr>
          <a:xfrm>
            <a:off x="0" y="0"/>
            <a:ext cx="9144000" cy="5143500"/>
          </a:xfrm>
          <a:prstGeom prst="rect">
            <a:avLst/>
          </a:prstGeom>
          <a:noFill/>
          <a:ln>
            <a:noFill/>
          </a:ln>
        </p:spPr>
      </p:pic>
      <p:sp>
        <p:nvSpPr>
          <p:cNvPr id="61" name="Google Shape;61;p13"/>
          <p:cNvSpPr/>
          <p:nvPr/>
        </p:nvSpPr>
        <p:spPr>
          <a:xfrm>
            <a:off x="0" y="-9725"/>
            <a:ext cx="3381600" cy="5153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 name="Google Shape;62;p13"/>
          <p:cNvCxnSpPr/>
          <p:nvPr/>
        </p:nvCxnSpPr>
        <p:spPr>
          <a:xfrm flipH="1">
            <a:off x="624350" y="18350"/>
            <a:ext cx="18300" cy="5104500"/>
          </a:xfrm>
          <a:prstGeom prst="straightConnector1">
            <a:avLst/>
          </a:prstGeom>
          <a:noFill/>
          <a:ln cap="flat" cmpd="sng" w="19050">
            <a:solidFill>
              <a:schemeClr val="dk1"/>
            </a:solidFill>
            <a:prstDash val="solid"/>
            <a:round/>
            <a:headEnd len="med" w="med" type="none"/>
            <a:tailEnd len="med" w="med" type="none"/>
          </a:ln>
        </p:spPr>
      </p:cxnSp>
      <p:cxnSp>
        <p:nvCxnSpPr>
          <p:cNvPr id="63" name="Google Shape;63;p13"/>
          <p:cNvCxnSpPr/>
          <p:nvPr/>
        </p:nvCxnSpPr>
        <p:spPr>
          <a:xfrm>
            <a:off x="624350" y="3589550"/>
            <a:ext cx="2767500" cy="11100"/>
          </a:xfrm>
          <a:prstGeom prst="straightConnector1">
            <a:avLst/>
          </a:prstGeom>
          <a:noFill/>
          <a:ln cap="flat" cmpd="sng" w="19050">
            <a:solidFill>
              <a:schemeClr val="dk1"/>
            </a:solidFill>
            <a:prstDash val="solid"/>
            <a:round/>
            <a:headEnd len="med" w="med" type="none"/>
            <a:tailEnd len="med" w="med" type="none"/>
          </a:ln>
        </p:spPr>
      </p:cxnSp>
      <p:sp>
        <p:nvSpPr>
          <p:cNvPr id="64" name="Google Shape;64;p13"/>
          <p:cNvSpPr txBox="1"/>
          <p:nvPr/>
        </p:nvSpPr>
        <p:spPr>
          <a:xfrm>
            <a:off x="867850" y="412850"/>
            <a:ext cx="2425800" cy="2447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100">
                <a:solidFill>
                  <a:srgbClr val="F8EFE3"/>
                </a:solidFill>
              </a:rPr>
              <a:t>DATA-DRIVEN APPROACH TO VILLAGER POPULARITY</a:t>
            </a:r>
            <a:endParaRPr b="1" sz="2100">
              <a:solidFill>
                <a:srgbClr val="F8EFE3"/>
              </a:solidFill>
            </a:endParaRPr>
          </a:p>
          <a:p>
            <a:pPr indent="0" lvl="0" marL="0" rtl="0" algn="l">
              <a:spcBef>
                <a:spcPts val="0"/>
              </a:spcBef>
              <a:spcAft>
                <a:spcPts val="0"/>
              </a:spcAft>
              <a:buNone/>
            </a:pPr>
            <a:r>
              <a:rPr b="1" lang="en" sz="2100">
                <a:solidFill>
                  <a:srgbClr val="F8EFE3"/>
                </a:solidFill>
              </a:rPr>
              <a:t>WITHIN ANIMAL CROSSING NEW HORIZONS</a:t>
            </a:r>
            <a:endParaRPr sz="900">
              <a:latin typeface="Average"/>
              <a:ea typeface="Average"/>
              <a:cs typeface="Average"/>
              <a:sym typeface="Average"/>
            </a:endParaRPr>
          </a:p>
        </p:txBody>
      </p:sp>
      <p:sp>
        <p:nvSpPr>
          <p:cNvPr id="65" name="Google Shape;65;p13"/>
          <p:cNvSpPr txBox="1"/>
          <p:nvPr/>
        </p:nvSpPr>
        <p:spPr>
          <a:xfrm>
            <a:off x="801525" y="3778650"/>
            <a:ext cx="24258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F8EFE3"/>
                </a:solidFill>
              </a:rPr>
              <a:t>Karl Eirich, </a:t>
            </a:r>
            <a:r>
              <a:rPr lang="en" sz="1600">
                <a:solidFill>
                  <a:srgbClr val="F8EFE3"/>
                </a:solidFill>
              </a:rPr>
              <a:t>Tina Hsieh, </a:t>
            </a:r>
            <a:r>
              <a:rPr lang="en" sz="1600">
                <a:solidFill>
                  <a:srgbClr val="F8EFE3"/>
                </a:solidFill>
              </a:rPr>
              <a:t>Kasha Muzila</a:t>
            </a:r>
            <a:endParaRPr sz="1000"/>
          </a:p>
        </p:txBody>
      </p:sp>
      <p:sp>
        <p:nvSpPr>
          <p:cNvPr id="66" name="Google Shape;66;p13"/>
          <p:cNvSpPr txBox="1"/>
          <p:nvPr/>
        </p:nvSpPr>
        <p:spPr>
          <a:xfrm>
            <a:off x="867850" y="2932025"/>
            <a:ext cx="30000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700">
                <a:solidFill>
                  <a:srgbClr val="F8EFE3"/>
                </a:solidFill>
              </a:rPr>
              <a:t>W200 Spring 2021</a:t>
            </a:r>
            <a:endParaRPr i="1" sz="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id="158" name="Google Shape;158;p22"/>
          <p:cNvPicPr preferRelativeResize="0"/>
          <p:nvPr/>
        </p:nvPicPr>
        <p:blipFill>
          <a:blip r:embed="rId3">
            <a:alphaModFix/>
          </a:blip>
          <a:stretch>
            <a:fillRect/>
          </a:stretch>
        </p:blipFill>
        <p:spPr>
          <a:xfrm>
            <a:off x="4049348" y="1896969"/>
            <a:ext cx="2303949" cy="1754269"/>
          </a:xfrm>
          <a:prstGeom prst="rect">
            <a:avLst/>
          </a:prstGeom>
          <a:noFill/>
          <a:ln>
            <a:noFill/>
          </a:ln>
        </p:spPr>
      </p:pic>
      <p:sp>
        <p:nvSpPr>
          <p:cNvPr id="159" name="Google Shape;159;p22"/>
          <p:cNvSpPr txBox="1"/>
          <p:nvPr>
            <p:ph type="title"/>
          </p:nvPr>
        </p:nvSpPr>
        <p:spPr>
          <a:xfrm>
            <a:off x="311700" y="445025"/>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600"/>
              <a:t>Villager Tweet Spikes</a:t>
            </a:r>
            <a:endParaRPr sz="4600"/>
          </a:p>
        </p:txBody>
      </p:sp>
      <p:sp>
        <p:nvSpPr>
          <p:cNvPr id="160" name="Google Shape;160;p22"/>
          <p:cNvSpPr txBox="1"/>
          <p:nvPr/>
        </p:nvSpPr>
        <p:spPr>
          <a:xfrm>
            <a:off x="1063450" y="4082200"/>
            <a:ext cx="6887100" cy="714300"/>
          </a:xfrm>
          <a:prstGeom prst="rect">
            <a:avLst/>
          </a:prstGeom>
          <a:solidFill>
            <a:schemeClr val="lt1"/>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chemeClr val="dk1"/>
                </a:solidFill>
                <a:latin typeface="Average"/>
                <a:ea typeface="Average"/>
                <a:cs typeface="Average"/>
                <a:sym typeface="Average"/>
              </a:rPr>
              <a:t>Overall analysis uncovers top popular villagers and a</a:t>
            </a:r>
            <a:r>
              <a:rPr lang="en" sz="1600">
                <a:solidFill>
                  <a:schemeClr val="dk1"/>
                </a:solidFill>
                <a:latin typeface="Average"/>
                <a:ea typeface="Average"/>
                <a:cs typeface="Average"/>
                <a:sym typeface="Average"/>
              </a:rPr>
              <a:t> consistent</a:t>
            </a:r>
            <a:r>
              <a:rPr lang="en" sz="1600">
                <a:solidFill>
                  <a:schemeClr val="dk1"/>
                </a:solidFill>
                <a:latin typeface="Average"/>
                <a:ea typeface="Average"/>
                <a:cs typeface="Average"/>
                <a:sym typeface="Average"/>
              </a:rPr>
              <a:t> indicator of their popularity with a data-driven approach</a:t>
            </a:r>
            <a:endParaRPr sz="1600">
              <a:solidFill>
                <a:schemeClr val="dk1"/>
              </a:solidFill>
              <a:latin typeface="Average"/>
              <a:ea typeface="Average"/>
              <a:cs typeface="Average"/>
              <a:sym typeface="Average"/>
            </a:endParaRPr>
          </a:p>
        </p:txBody>
      </p:sp>
      <p:pic>
        <p:nvPicPr>
          <p:cNvPr id="161" name="Google Shape;161;p22"/>
          <p:cNvPicPr preferRelativeResize="0"/>
          <p:nvPr/>
        </p:nvPicPr>
        <p:blipFill>
          <a:blip r:embed="rId4">
            <a:alphaModFix/>
          </a:blip>
          <a:stretch>
            <a:fillRect/>
          </a:stretch>
        </p:blipFill>
        <p:spPr>
          <a:xfrm>
            <a:off x="5214875" y="339925"/>
            <a:ext cx="337950" cy="710775"/>
          </a:xfrm>
          <a:prstGeom prst="rect">
            <a:avLst/>
          </a:prstGeom>
          <a:noFill/>
          <a:ln>
            <a:noFill/>
          </a:ln>
        </p:spPr>
      </p:pic>
      <p:pic>
        <p:nvPicPr>
          <p:cNvPr id="162" name="Google Shape;162;p22"/>
          <p:cNvPicPr preferRelativeResize="0"/>
          <p:nvPr/>
        </p:nvPicPr>
        <p:blipFill>
          <a:blip r:embed="rId5">
            <a:alphaModFix/>
          </a:blip>
          <a:stretch>
            <a:fillRect/>
          </a:stretch>
        </p:blipFill>
        <p:spPr>
          <a:xfrm>
            <a:off x="5745864" y="383138"/>
            <a:ext cx="593725" cy="710795"/>
          </a:xfrm>
          <a:prstGeom prst="rect">
            <a:avLst/>
          </a:prstGeom>
          <a:noFill/>
          <a:ln>
            <a:noFill/>
          </a:ln>
        </p:spPr>
      </p:pic>
      <p:sp>
        <p:nvSpPr>
          <p:cNvPr id="163" name="Google Shape;163;p22"/>
          <p:cNvSpPr txBox="1"/>
          <p:nvPr/>
        </p:nvSpPr>
        <p:spPr>
          <a:xfrm>
            <a:off x="468225" y="1071050"/>
            <a:ext cx="4149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Average"/>
                <a:ea typeface="Average"/>
                <a:cs typeface="Average"/>
                <a:sym typeface="Average"/>
              </a:rPr>
              <a:t>Focus on the tweet count spikes of villager Raymond and Marshal on Sep 29 &amp; Oct 1, 2020 </a:t>
            </a:r>
            <a:endParaRPr>
              <a:solidFill>
                <a:schemeClr val="lt1"/>
              </a:solidFill>
              <a:latin typeface="Average"/>
              <a:ea typeface="Average"/>
              <a:cs typeface="Average"/>
              <a:sym typeface="Average"/>
            </a:endParaRPr>
          </a:p>
        </p:txBody>
      </p:sp>
      <p:pic>
        <p:nvPicPr>
          <p:cNvPr id="164" name="Google Shape;164;p22"/>
          <p:cNvPicPr preferRelativeResize="0"/>
          <p:nvPr/>
        </p:nvPicPr>
        <p:blipFill rotWithShape="1">
          <a:blip r:embed="rId6">
            <a:alphaModFix/>
          </a:blip>
          <a:srcRect b="0" l="0" r="0" t="6742"/>
          <a:stretch/>
        </p:blipFill>
        <p:spPr>
          <a:xfrm>
            <a:off x="6508225" y="1541800"/>
            <a:ext cx="1644150" cy="1029950"/>
          </a:xfrm>
          <a:prstGeom prst="rect">
            <a:avLst/>
          </a:prstGeom>
          <a:noFill/>
          <a:ln>
            <a:noFill/>
          </a:ln>
        </p:spPr>
      </p:pic>
      <p:pic>
        <p:nvPicPr>
          <p:cNvPr id="165" name="Google Shape;165;p22"/>
          <p:cNvPicPr preferRelativeResize="0"/>
          <p:nvPr/>
        </p:nvPicPr>
        <p:blipFill>
          <a:blip r:embed="rId7">
            <a:alphaModFix/>
          </a:blip>
          <a:stretch>
            <a:fillRect/>
          </a:stretch>
        </p:blipFill>
        <p:spPr>
          <a:xfrm>
            <a:off x="7303825" y="2647949"/>
            <a:ext cx="1594552" cy="1137700"/>
          </a:xfrm>
          <a:prstGeom prst="rect">
            <a:avLst/>
          </a:prstGeom>
          <a:noFill/>
          <a:ln>
            <a:noFill/>
          </a:ln>
        </p:spPr>
      </p:pic>
      <p:sp>
        <p:nvSpPr>
          <p:cNvPr id="166" name="Google Shape;166;p22"/>
          <p:cNvSpPr txBox="1"/>
          <p:nvPr/>
        </p:nvSpPr>
        <p:spPr>
          <a:xfrm>
            <a:off x="4750100" y="2054475"/>
            <a:ext cx="320700" cy="1632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Average"/>
              <a:ea typeface="Average"/>
              <a:cs typeface="Average"/>
              <a:sym typeface="Average"/>
            </a:endParaRPr>
          </a:p>
        </p:txBody>
      </p:sp>
      <p:pic>
        <p:nvPicPr>
          <p:cNvPr id="167" name="Google Shape;167;p22"/>
          <p:cNvPicPr preferRelativeResize="0"/>
          <p:nvPr/>
        </p:nvPicPr>
        <p:blipFill rotWithShape="1">
          <a:blip r:embed="rId8">
            <a:alphaModFix/>
          </a:blip>
          <a:srcRect b="0" l="7151" r="7806" t="6968"/>
          <a:stretch/>
        </p:blipFill>
        <p:spPr>
          <a:xfrm>
            <a:off x="275475" y="1793962"/>
            <a:ext cx="3641225" cy="1991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3"/>
          <p:cNvSpPr txBox="1"/>
          <p:nvPr>
            <p:ph type="title"/>
          </p:nvPr>
        </p:nvSpPr>
        <p:spPr>
          <a:xfrm>
            <a:off x="-154725" y="209500"/>
            <a:ext cx="5324700" cy="409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 </a:t>
            </a:r>
            <a:endParaRPr/>
          </a:p>
          <a:p>
            <a:pPr indent="0" lvl="0" marL="0" rtl="0" algn="ctr">
              <a:spcBef>
                <a:spcPts val="0"/>
              </a:spcBef>
              <a:spcAft>
                <a:spcPts val="0"/>
              </a:spcAft>
              <a:buNone/>
            </a:pPr>
            <a:r>
              <a:rPr lang="en"/>
              <a:t>Q &amp; A</a:t>
            </a:r>
            <a:endParaRPr/>
          </a:p>
        </p:txBody>
      </p:sp>
      <p:pic>
        <p:nvPicPr>
          <p:cNvPr id="173" name="Google Shape;173;p23"/>
          <p:cNvPicPr preferRelativeResize="0"/>
          <p:nvPr/>
        </p:nvPicPr>
        <p:blipFill>
          <a:blip r:embed="rId3">
            <a:alphaModFix/>
          </a:blip>
          <a:stretch>
            <a:fillRect/>
          </a:stretch>
        </p:blipFill>
        <p:spPr>
          <a:xfrm>
            <a:off x="3978850" y="2399525"/>
            <a:ext cx="5165150" cy="27439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4"/>
          <p:cNvSpPr txBox="1"/>
          <p:nvPr>
            <p:ph type="title"/>
          </p:nvPr>
        </p:nvSpPr>
        <p:spPr>
          <a:xfrm>
            <a:off x="311700" y="445025"/>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600"/>
              <a:t>Overview</a:t>
            </a:r>
            <a:endParaRPr sz="4600"/>
          </a:p>
        </p:txBody>
      </p:sp>
      <p:sp>
        <p:nvSpPr>
          <p:cNvPr id="72" name="Google Shape;72;p14"/>
          <p:cNvSpPr txBox="1"/>
          <p:nvPr/>
        </p:nvSpPr>
        <p:spPr>
          <a:xfrm>
            <a:off x="3230325" y="4508025"/>
            <a:ext cx="1741200" cy="431100"/>
          </a:xfrm>
          <a:prstGeom prst="rect">
            <a:avLst/>
          </a:prstGeom>
          <a:solidFill>
            <a:schemeClr val="lt1"/>
          </a:solid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600">
                <a:solidFill>
                  <a:schemeClr val="dk1"/>
                </a:solidFill>
                <a:latin typeface="Average"/>
                <a:ea typeface="Average"/>
                <a:cs typeface="Average"/>
                <a:sym typeface="Average"/>
              </a:rPr>
              <a:t>Villagers</a:t>
            </a:r>
            <a:r>
              <a:rPr lang="en" sz="1600">
                <a:solidFill>
                  <a:schemeClr val="dk1"/>
                </a:solidFill>
                <a:latin typeface="Average"/>
                <a:ea typeface="Average"/>
                <a:cs typeface="Average"/>
                <a:sym typeface="Average"/>
              </a:rPr>
              <a:t> </a:t>
            </a:r>
            <a:endParaRPr sz="1600">
              <a:solidFill>
                <a:schemeClr val="dk1"/>
              </a:solidFill>
              <a:latin typeface="Average"/>
              <a:ea typeface="Average"/>
              <a:cs typeface="Average"/>
              <a:sym typeface="Average"/>
            </a:endParaRPr>
          </a:p>
        </p:txBody>
      </p:sp>
      <p:pic>
        <p:nvPicPr>
          <p:cNvPr id="73" name="Google Shape;73;p14"/>
          <p:cNvPicPr preferRelativeResize="0"/>
          <p:nvPr/>
        </p:nvPicPr>
        <p:blipFill>
          <a:blip r:embed="rId3">
            <a:alphaModFix/>
          </a:blip>
          <a:stretch>
            <a:fillRect/>
          </a:stretch>
        </p:blipFill>
        <p:spPr>
          <a:xfrm>
            <a:off x="444550" y="1164150"/>
            <a:ext cx="2329748" cy="3775424"/>
          </a:xfrm>
          <a:prstGeom prst="rect">
            <a:avLst/>
          </a:prstGeom>
          <a:noFill/>
          <a:ln>
            <a:noFill/>
          </a:ln>
        </p:spPr>
      </p:pic>
      <p:pic>
        <p:nvPicPr>
          <p:cNvPr id="74" name="Google Shape;74;p14"/>
          <p:cNvPicPr preferRelativeResize="0"/>
          <p:nvPr/>
        </p:nvPicPr>
        <p:blipFill>
          <a:blip r:embed="rId4">
            <a:alphaModFix/>
          </a:blip>
          <a:stretch>
            <a:fillRect/>
          </a:stretch>
        </p:blipFill>
        <p:spPr>
          <a:xfrm>
            <a:off x="3230325" y="1163925"/>
            <a:ext cx="1965301" cy="3197900"/>
          </a:xfrm>
          <a:prstGeom prst="rect">
            <a:avLst/>
          </a:prstGeom>
          <a:noFill/>
          <a:ln>
            <a:noFill/>
          </a:ln>
        </p:spPr>
      </p:pic>
      <p:pic>
        <p:nvPicPr>
          <p:cNvPr id="75" name="Google Shape;75;p14"/>
          <p:cNvPicPr preferRelativeResize="0"/>
          <p:nvPr/>
        </p:nvPicPr>
        <p:blipFill>
          <a:blip r:embed="rId5">
            <a:alphaModFix/>
          </a:blip>
          <a:stretch>
            <a:fillRect/>
          </a:stretch>
        </p:blipFill>
        <p:spPr>
          <a:xfrm>
            <a:off x="5536850" y="1118600"/>
            <a:ext cx="3078800" cy="3288551"/>
          </a:xfrm>
          <a:prstGeom prst="rect">
            <a:avLst/>
          </a:prstGeom>
          <a:noFill/>
          <a:ln>
            <a:noFill/>
          </a:ln>
        </p:spPr>
      </p:pic>
      <p:sp>
        <p:nvSpPr>
          <p:cNvPr id="76" name="Google Shape;76;p14"/>
          <p:cNvSpPr txBox="1"/>
          <p:nvPr/>
        </p:nvSpPr>
        <p:spPr>
          <a:xfrm>
            <a:off x="6205650" y="4508025"/>
            <a:ext cx="1741200" cy="431100"/>
          </a:xfrm>
          <a:prstGeom prst="rect">
            <a:avLst/>
          </a:prstGeom>
          <a:solidFill>
            <a:schemeClr val="lt1"/>
          </a:solid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600">
                <a:solidFill>
                  <a:schemeClr val="dk1"/>
                </a:solidFill>
                <a:latin typeface="Average"/>
                <a:ea typeface="Average"/>
                <a:cs typeface="Average"/>
                <a:sym typeface="Average"/>
              </a:rPr>
              <a:t>Public Forum</a:t>
            </a:r>
            <a:endParaRPr sz="1600">
              <a:solidFill>
                <a:schemeClr val="dk1"/>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5"/>
          <p:cNvSpPr txBox="1"/>
          <p:nvPr>
            <p:ph type="title"/>
          </p:nvPr>
        </p:nvSpPr>
        <p:spPr>
          <a:xfrm>
            <a:off x="311700" y="445025"/>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600"/>
              <a:t>Key Terms</a:t>
            </a:r>
            <a:endParaRPr sz="4600"/>
          </a:p>
        </p:txBody>
      </p:sp>
      <p:sp>
        <p:nvSpPr>
          <p:cNvPr id="82" name="Google Shape;82;p15"/>
          <p:cNvSpPr txBox="1"/>
          <p:nvPr/>
        </p:nvSpPr>
        <p:spPr>
          <a:xfrm>
            <a:off x="448800" y="1244800"/>
            <a:ext cx="8152200" cy="846600"/>
          </a:xfrm>
          <a:prstGeom prst="rect">
            <a:avLst/>
          </a:prstGeom>
          <a:solidFill>
            <a:schemeClr val="lt1"/>
          </a:solid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Clr>
                <a:schemeClr val="dk1"/>
              </a:buClr>
              <a:buSzPts val="2000"/>
              <a:buFont typeface="Average"/>
              <a:buChar char="●"/>
            </a:pPr>
            <a:r>
              <a:rPr b="1" lang="en" sz="2000">
                <a:solidFill>
                  <a:schemeClr val="dk1"/>
                </a:solidFill>
                <a:latin typeface="Average"/>
                <a:ea typeface="Average"/>
                <a:cs typeface="Average"/>
                <a:sym typeface="Average"/>
              </a:rPr>
              <a:t>Popularity</a:t>
            </a:r>
            <a:r>
              <a:rPr lang="en" sz="2000">
                <a:solidFill>
                  <a:schemeClr val="dk1"/>
                </a:solidFill>
                <a:latin typeface="Average"/>
                <a:ea typeface="Average"/>
                <a:cs typeface="Average"/>
                <a:sym typeface="Average"/>
              </a:rPr>
              <a:t> -- The amount that the villager is talked about, whether favorable for that villager or unfavorable.</a:t>
            </a:r>
            <a:endParaRPr sz="2000">
              <a:solidFill>
                <a:schemeClr val="dk1"/>
              </a:solidFill>
              <a:latin typeface="Average"/>
              <a:ea typeface="Average"/>
              <a:cs typeface="Average"/>
              <a:sym typeface="Average"/>
            </a:endParaRPr>
          </a:p>
        </p:txBody>
      </p:sp>
      <p:sp>
        <p:nvSpPr>
          <p:cNvPr id="83" name="Google Shape;83;p15"/>
          <p:cNvSpPr txBox="1"/>
          <p:nvPr/>
        </p:nvSpPr>
        <p:spPr>
          <a:xfrm>
            <a:off x="448800" y="2501463"/>
            <a:ext cx="8152200" cy="846600"/>
          </a:xfrm>
          <a:prstGeom prst="rect">
            <a:avLst/>
          </a:prstGeom>
          <a:solidFill>
            <a:schemeClr val="lt1"/>
          </a:solid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Clr>
                <a:schemeClr val="dk1"/>
              </a:buClr>
              <a:buSzPts val="2000"/>
              <a:buFont typeface="Average"/>
              <a:buChar char="●"/>
            </a:pPr>
            <a:r>
              <a:rPr b="1" lang="en" sz="2000">
                <a:solidFill>
                  <a:schemeClr val="dk1"/>
                </a:solidFill>
                <a:latin typeface="Average"/>
                <a:ea typeface="Average"/>
                <a:cs typeface="Average"/>
                <a:sym typeface="Average"/>
              </a:rPr>
              <a:t>Villager </a:t>
            </a:r>
            <a:r>
              <a:rPr lang="en" sz="2000">
                <a:solidFill>
                  <a:schemeClr val="dk1"/>
                </a:solidFill>
                <a:latin typeface="Average"/>
                <a:ea typeface="Average"/>
                <a:cs typeface="Average"/>
                <a:sym typeface="Average"/>
              </a:rPr>
              <a:t>--  A non-player character (NPC) within the game that interacts with the player, items, or events.</a:t>
            </a:r>
            <a:endParaRPr sz="2000">
              <a:solidFill>
                <a:schemeClr val="dk1"/>
              </a:solidFill>
              <a:latin typeface="Average"/>
              <a:ea typeface="Average"/>
              <a:cs typeface="Average"/>
              <a:sym typeface="Average"/>
            </a:endParaRPr>
          </a:p>
        </p:txBody>
      </p:sp>
      <p:sp>
        <p:nvSpPr>
          <p:cNvPr id="84" name="Google Shape;84;p15"/>
          <p:cNvSpPr txBox="1"/>
          <p:nvPr/>
        </p:nvSpPr>
        <p:spPr>
          <a:xfrm>
            <a:off x="448800" y="3758125"/>
            <a:ext cx="8152200" cy="846600"/>
          </a:xfrm>
          <a:prstGeom prst="rect">
            <a:avLst/>
          </a:prstGeom>
          <a:solidFill>
            <a:schemeClr val="lt1"/>
          </a:solid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Clr>
                <a:schemeClr val="dk1"/>
              </a:buClr>
              <a:buSzPts val="2000"/>
              <a:buFont typeface="Average"/>
              <a:buChar char="●"/>
            </a:pPr>
            <a:r>
              <a:rPr b="1" lang="en" sz="2000">
                <a:solidFill>
                  <a:schemeClr val="dk1"/>
                </a:solidFill>
                <a:latin typeface="Average"/>
                <a:ea typeface="Average"/>
                <a:cs typeface="Average"/>
                <a:sym typeface="Average"/>
              </a:rPr>
              <a:t>In-game data</a:t>
            </a:r>
            <a:r>
              <a:rPr lang="en" sz="2000">
                <a:solidFill>
                  <a:schemeClr val="dk1"/>
                </a:solidFill>
                <a:latin typeface="Average"/>
                <a:ea typeface="Average"/>
                <a:cs typeface="Average"/>
                <a:sym typeface="Average"/>
              </a:rPr>
              <a:t> -- Data that was directly pulled from Animal Crossing: New Horizons</a:t>
            </a:r>
            <a:endParaRPr sz="2000">
              <a:solidFill>
                <a:schemeClr val="dk1"/>
              </a:solidFill>
              <a:latin typeface="Average"/>
              <a:ea typeface="Average"/>
              <a:cs typeface="Average"/>
              <a:sym typeface="Averag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6"/>
          <p:cNvSpPr txBox="1"/>
          <p:nvPr>
            <p:ph type="title"/>
          </p:nvPr>
        </p:nvSpPr>
        <p:spPr>
          <a:xfrm>
            <a:off x="311700" y="445025"/>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600"/>
              <a:t>Focusing Questions</a:t>
            </a:r>
            <a:endParaRPr sz="4600"/>
          </a:p>
        </p:txBody>
      </p:sp>
      <p:sp>
        <p:nvSpPr>
          <p:cNvPr id="90" name="Google Shape;90;p16"/>
          <p:cNvSpPr txBox="1"/>
          <p:nvPr/>
        </p:nvSpPr>
        <p:spPr>
          <a:xfrm>
            <a:off x="448800" y="1244800"/>
            <a:ext cx="8152200" cy="846600"/>
          </a:xfrm>
          <a:prstGeom prst="rect">
            <a:avLst/>
          </a:prstGeom>
          <a:solidFill>
            <a:schemeClr val="lt1"/>
          </a:solid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Clr>
                <a:schemeClr val="dk1"/>
              </a:buClr>
              <a:buSzPts val="2000"/>
              <a:buFont typeface="Average"/>
              <a:buChar char="●"/>
            </a:pPr>
            <a:r>
              <a:rPr lang="en" sz="2000">
                <a:solidFill>
                  <a:schemeClr val="dk1"/>
                </a:solidFill>
                <a:latin typeface="Average"/>
                <a:ea typeface="Average"/>
                <a:cs typeface="Average"/>
                <a:sym typeface="Average"/>
              </a:rPr>
              <a:t>What in-game information should we know about villagers and that could influence their popularity?</a:t>
            </a:r>
            <a:endParaRPr sz="2000">
              <a:solidFill>
                <a:schemeClr val="dk1"/>
              </a:solidFill>
              <a:latin typeface="Average"/>
              <a:ea typeface="Average"/>
              <a:cs typeface="Average"/>
              <a:sym typeface="Average"/>
            </a:endParaRPr>
          </a:p>
        </p:txBody>
      </p:sp>
      <p:sp>
        <p:nvSpPr>
          <p:cNvPr id="91" name="Google Shape;91;p16"/>
          <p:cNvSpPr txBox="1"/>
          <p:nvPr/>
        </p:nvSpPr>
        <p:spPr>
          <a:xfrm>
            <a:off x="448800" y="2501463"/>
            <a:ext cx="8152200" cy="846600"/>
          </a:xfrm>
          <a:prstGeom prst="rect">
            <a:avLst/>
          </a:prstGeom>
          <a:solidFill>
            <a:schemeClr val="lt1"/>
          </a:solid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Clr>
                <a:schemeClr val="dk1"/>
              </a:buClr>
              <a:buSzPts val="2000"/>
              <a:buFont typeface="Average"/>
              <a:buChar char="●"/>
            </a:pPr>
            <a:r>
              <a:rPr lang="en" sz="2000">
                <a:solidFill>
                  <a:schemeClr val="dk1"/>
                </a:solidFill>
                <a:latin typeface="Average"/>
                <a:ea typeface="Average"/>
                <a:cs typeface="Average"/>
                <a:sym typeface="Average"/>
              </a:rPr>
              <a:t>Are there any correlations between game events and villager popularity by scraping tweets about villagers from Twitter?</a:t>
            </a:r>
            <a:endParaRPr sz="2000">
              <a:solidFill>
                <a:schemeClr val="dk1"/>
              </a:solidFill>
              <a:latin typeface="Average"/>
              <a:ea typeface="Average"/>
              <a:cs typeface="Average"/>
              <a:sym typeface="Average"/>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7"/>
          <p:cNvSpPr txBox="1"/>
          <p:nvPr>
            <p:ph type="title"/>
          </p:nvPr>
        </p:nvSpPr>
        <p:spPr>
          <a:xfrm>
            <a:off x="311700" y="445025"/>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600"/>
              <a:t>Dataset</a:t>
            </a:r>
            <a:endParaRPr sz="4600"/>
          </a:p>
        </p:txBody>
      </p:sp>
      <p:sp>
        <p:nvSpPr>
          <p:cNvPr id="97" name="Google Shape;97;p17"/>
          <p:cNvSpPr/>
          <p:nvPr/>
        </p:nvSpPr>
        <p:spPr>
          <a:xfrm>
            <a:off x="1179200" y="1048925"/>
            <a:ext cx="2760600" cy="3792600"/>
          </a:xfrm>
          <a:prstGeom prst="roundRect">
            <a:avLst>
              <a:gd fmla="val 16667" name="adj"/>
            </a:avLst>
          </a:prstGeom>
          <a:solidFill>
            <a:schemeClr val="lt1"/>
          </a:solidFill>
          <a:ln cap="flat" cmpd="sng" w="9525">
            <a:solidFill>
              <a:srgbClr val="30303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800">
                <a:solidFill>
                  <a:schemeClr val="dk1"/>
                </a:solidFill>
                <a:latin typeface="Average"/>
                <a:ea typeface="Average"/>
                <a:cs typeface="Average"/>
                <a:sym typeface="Average"/>
              </a:rPr>
              <a:t>Game Data:</a:t>
            </a:r>
            <a:endParaRPr b="1" sz="1800">
              <a:solidFill>
                <a:schemeClr val="dk1"/>
              </a:solidFill>
              <a:latin typeface="Average"/>
              <a:ea typeface="Average"/>
              <a:cs typeface="Average"/>
              <a:sym typeface="Average"/>
            </a:endParaRPr>
          </a:p>
          <a:p>
            <a:pPr indent="0" lvl="0" marL="0" rtl="0" algn="l">
              <a:lnSpc>
                <a:spcPct val="100000"/>
              </a:lnSpc>
              <a:spcBef>
                <a:spcPts val="0"/>
              </a:spcBef>
              <a:spcAft>
                <a:spcPts val="0"/>
              </a:spcAft>
              <a:buNone/>
            </a:pPr>
            <a:r>
              <a:t/>
            </a:r>
            <a:endParaRPr b="1" sz="600">
              <a:solidFill>
                <a:schemeClr val="dk1"/>
              </a:solidFill>
              <a:latin typeface="Average"/>
              <a:ea typeface="Average"/>
              <a:cs typeface="Average"/>
              <a:sym typeface="Average"/>
            </a:endParaRPr>
          </a:p>
          <a:p>
            <a:pPr indent="-330200" lvl="0" marL="457200" rtl="0" algn="l">
              <a:lnSpc>
                <a:spcPct val="100000"/>
              </a:lnSpc>
              <a:spcBef>
                <a:spcPts val="0"/>
              </a:spcBef>
              <a:spcAft>
                <a:spcPts val="0"/>
              </a:spcAft>
              <a:buClr>
                <a:schemeClr val="dk1"/>
              </a:buClr>
              <a:buSzPts val="1600"/>
              <a:buFont typeface="Average"/>
              <a:buChar char="●"/>
            </a:pPr>
            <a:r>
              <a:rPr lang="en" sz="1600">
                <a:solidFill>
                  <a:schemeClr val="dk1"/>
                </a:solidFill>
                <a:latin typeface="Average"/>
                <a:ea typeface="Average"/>
                <a:cs typeface="Average"/>
                <a:sym typeface="Average"/>
              </a:rPr>
              <a:t>35 datasets total</a:t>
            </a:r>
            <a:endParaRPr sz="1600">
              <a:solidFill>
                <a:schemeClr val="dk1"/>
              </a:solidFill>
              <a:latin typeface="Average"/>
              <a:ea typeface="Average"/>
              <a:cs typeface="Average"/>
              <a:sym typeface="Average"/>
            </a:endParaRPr>
          </a:p>
          <a:p>
            <a:pPr indent="-330200" lvl="0" marL="457200" rtl="0" algn="l">
              <a:lnSpc>
                <a:spcPct val="100000"/>
              </a:lnSpc>
              <a:spcBef>
                <a:spcPts val="0"/>
              </a:spcBef>
              <a:spcAft>
                <a:spcPts val="0"/>
              </a:spcAft>
              <a:buClr>
                <a:schemeClr val="dk1"/>
              </a:buClr>
              <a:buSzPts val="1600"/>
              <a:buFont typeface="Average"/>
              <a:buChar char="●"/>
            </a:pPr>
            <a:r>
              <a:rPr lang="en" sz="1600">
                <a:solidFill>
                  <a:schemeClr val="dk1"/>
                </a:solidFill>
                <a:latin typeface="Average"/>
                <a:ea typeface="Average"/>
                <a:cs typeface="Average"/>
                <a:sym typeface="Average"/>
              </a:rPr>
              <a:t>Main datasets:</a:t>
            </a:r>
            <a:endParaRPr sz="1600">
              <a:solidFill>
                <a:schemeClr val="dk1"/>
              </a:solidFill>
              <a:latin typeface="Average"/>
              <a:ea typeface="Average"/>
              <a:cs typeface="Average"/>
              <a:sym typeface="Average"/>
            </a:endParaRPr>
          </a:p>
        </p:txBody>
      </p:sp>
      <p:sp>
        <p:nvSpPr>
          <p:cNvPr id="98" name="Google Shape;98;p17"/>
          <p:cNvSpPr/>
          <p:nvPr/>
        </p:nvSpPr>
        <p:spPr>
          <a:xfrm>
            <a:off x="4666800" y="1048925"/>
            <a:ext cx="2760600" cy="3792600"/>
          </a:xfrm>
          <a:prstGeom prst="roundRect">
            <a:avLst>
              <a:gd fmla="val 16667" name="adj"/>
            </a:avLst>
          </a:prstGeom>
          <a:solidFill>
            <a:schemeClr val="lt1"/>
          </a:solidFill>
          <a:ln cap="flat" cmpd="sng" w="9525">
            <a:solidFill>
              <a:srgbClr val="30303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800">
                <a:solidFill>
                  <a:schemeClr val="dk1"/>
                </a:solidFill>
                <a:latin typeface="Average"/>
                <a:ea typeface="Average"/>
                <a:cs typeface="Average"/>
                <a:sym typeface="Average"/>
              </a:rPr>
              <a:t>Twitter Data:</a:t>
            </a:r>
            <a:endParaRPr b="1" sz="1800">
              <a:solidFill>
                <a:schemeClr val="dk1"/>
              </a:solidFill>
              <a:latin typeface="Average"/>
              <a:ea typeface="Average"/>
              <a:cs typeface="Average"/>
              <a:sym typeface="Average"/>
            </a:endParaRPr>
          </a:p>
          <a:p>
            <a:pPr indent="0" lvl="0" marL="0" rtl="0" algn="l">
              <a:lnSpc>
                <a:spcPct val="100000"/>
              </a:lnSpc>
              <a:spcBef>
                <a:spcPts val="0"/>
              </a:spcBef>
              <a:spcAft>
                <a:spcPts val="0"/>
              </a:spcAft>
              <a:buNone/>
            </a:pPr>
            <a:r>
              <a:t/>
            </a:r>
            <a:endParaRPr sz="1800">
              <a:solidFill>
                <a:schemeClr val="dk1"/>
              </a:solidFill>
              <a:latin typeface="Average"/>
              <a:ea typeface="Average"/>
              <a:cs typeface="Average"/>
              <a:sym typeface="Average"/>
            </a:endParaRPr>
          </a:p>
          <a:p>
            <a:pPr indent="-342900" lvl="0" marL="457200" rtl="0" algn="l">
              <a:lnSpc>
                <a:spcPct val="100000"/>
              </a:lnSpc>
              <a:spcBef>
                <a:spcPts val="0"/>
              </a:spcBef>
              <a:spcAft>
                <a:spcPts val="0"/>
              </a:spcAft>
              <a:buClr>
                <a:schemeClr val="dk1"/>
              </a:buClr>
              <a:buSzPts val="1800"/>
              <a:buFont typeface="Average"/>
              <a:buChar char="●"/>
            </a:pPr>
            <a:r>
              <a:rPr lang="en" sz="1800">
                <a:solidFill>
                  <a:schemeClr val="dk1"/>
                </a:solidFill>
                <a:latin typeface="Average"/>
                <a:ea typeface="Average"/>
                <a:cs typeface="Average"/>
                <a:sym typeface="Average"/>
              </a:rPr>
              <a:t>596K tweets total</a:t>
            </a:r>
            <a:endParaRPr sz="1800">
              <a:solidFill>
                <a:schemeClr val="dk1"/>
              </a:solidFill>
              <a:latin typeface="Average"/>
              <a:ea typeface="Average"/>
              <a:cs typeface="Average"/>
              <a:sym typeface="Average"/>
            </a:endParaRPr>
          </a:p>
          <a:p>
            <a:pPr indent="0" lvl="0" marL="0" rtl="0" algn="l">
              <a:lnSpc>
                <a:spcPct val="100000"/>
              </a:lnSpc>
              <a:spcBef>
                <a:spcPts val="0"/>
              </a:spcBef>
              <a:spcAft>
                <a:spcPts val="0"/>
              </a:spcAft>
              <a:buNone/>
            </a:pPr>
            <a:r>
              <a:t/>
            </a:r>
            <a:endParaRPr sz="1800">
              <a:solidFill>
                <a:schemeClr val="dk1"/>
              </a:solidFill>
              <a:latin typeface="Average"/>
              <a:ea typeface="Average"/>
              <a:cs typeface="Average"/>
              <a:sym typeface="Average"/>
            </a:endParaRPr>
          </a:p>
          <a:p>
            <a:pPr indent="-342900" lvl="0" marL="457200" rtl="0" algn="l">
              <a:lnSpc>
                <a:spcPct val="100000"/>
              </a:lnSpc>
              <a:spcBef>
                <a:spcPts val="0"/>
              </a:spcBef>
              <a:spcAft>
                <a:spcPts val="0"/>
              </a:spcAft>
              <a:buClr>
                <a:schemeClr val="dk1"/>
              </a:buClr>
              <a:buSzPts val="1800"/>
              <a:buFont typeface="Average"/>
              <a:buChar char="●"/>
            </a:pPr>
            <a:r>
              <a:rPr lang="en" sz="1800">
                <a:solidFill>
                  <a:schemeClr val="dk1"/>
                </a:solidFill>
                <a:latin typeface="Average"/>
                <a:ea typeface="Average"/>
                <a:cs typeface="Average"/>
                <a:sym typeface="Average"/>
              </a:rPr>
              <a:t>Date Range:</a:t>
            </a:r>
            <a:endParaRPr sz="1800">
              <a:solidFill>
                <a:schemeClr val="dk1"/>
              </a:solidFill>
              <a:latin typeface="Average"/>
              <a:ea typeface="Average"/>
              <a:cs typeface="Average"/>
              <a:sym typeface="Average"/>
            </a:endParaRPr>
          </a:p>
          <a:p>
            <a:pPr indent="-342900" lvl="1" marL="914400" rtl="0" algn="l">
              <a:lnSpc>
                <a:spcPct val="100000"/>
              </a:lnSpc>
              <a:spcBef>
                <a:spcPts val="0"/>
              </a:spcBef>
              <a:spcAft>
                <a:spcPts val="0"/>
              </a:spcAft>
              <a:buClr>
                <a:schemeClr val="dk1"/>
              </a:buClr>
              <a:buSzPts val="1800"/>
              <a:buFont typeface="Average"/>
              <a:buChar char="○"/>
            </a:pPr>
            <a:r>
              <a:rPr lang="en" sz="1800">
                <a:solidFill>
                  <a:schemeClr val="dk1"/>
                </a:solidFill>
                <a:latin typeface="Average"/>
                <a:ea typeface="Average"/>
                <a:cs typeface="Average"/>
                <a:sym typeface="Average"/>
              </a:rPr>
              <a:t>March 2020</a:t>
            </a:r>
            <a:endParaRPr sz="1800">
              <a:solidFill>
                <a:schemeClr val="dk1"/>
              </a:solidFill>
              <a:latin typeface="Average"/>
              <a:ea typeface="Average"/>
              <a:cs typeface="Average"/>
              <a:sym typeface="Average"/>
            </a:endParaRPr>
          </a:p>
          <a:p>
            <a:pPr indent="-342900" lvl="1" marL="914400" rtl="0" algn="l">
              <a:lnSpc>
                <a:spcPct val="100000"/>
              </a:lnSpc>
              <a:spcBef>
                <a:spcPts val="0"/>
              </a:spcBef>
              <a:spcAft>
                <a:spcPts val="0"/>
              </a:spcAft>
              <a:buClr>
                <a:schemeClr val="dk1"/>
              </a:buClr>
              <a:buSzPts val="1800"/>
              <a:buFont typeface="Average"/>
              <a:buChar char="○"/>
            </a:pPr>
            <a:r>
              <a:rPr lang="en" sz="1800">
                <a:solidFill>
                  <a:schemeClr val="dk1"/>
                </a:solidFill>
                <a:latin typeface="Average"/>
                <a:ea typeface="Average"/>
                <a:cs typeface="Average"/>
                <a:sym typeface="Average"/>
              </a:rPr>
              <a:t>April 2021</a:t>
            </a:r>
            <a:endParaRPr sz="1800">
              <a:solidFill>
                <a:schemeClr val="dk1"/>
              </a:solidFill>
              <a:latin typeface="Average"/>
              <a:ea typeface="Average"/>
              <a:cs typeface="Average"/>
              <a:sym typeface="Average"/>
            </a:endParaRPr>
          </a:p>
          <a:p>
            <a:pPr indent="0" lvl="0" marL="0" rtl="0" algn="l">
              <a:lnSpc>
                <a:spcPct val="100000"/>
              </a:lnSpc>
              <a:spcBef>
                <a:spcPts val="0"/>
              </a:spcBef>
              <a:spcAft>
                <a:spcPts val="0"/>
              </a:spcAft>
              <a:buNone/>
            </a:pPr>
            <a:r>
              <a:t/>
            </a:r>
            <a:endParaRPr sz="1800">
              <a:solidFill>
                <a:schemeClr val="dk1"/>
              </a:solidFill>
              <a:latin typeface="Average"/>
              <a:ea typeface="Average"/>
              <a:cs typeface="Average"/>
              <a:sym typeface="Average"/>
            </a:endParaRPr>
          </a:p>
          <a:p>
            <a:pPr indent="-342900" lvl="0" marL="457200" rtl="0" algn="l">
              <a:lnSpc>
                <a:spcPct val="100000"/>
              </a:lnSpc>
              <a:spcBef>
                <a:spcPts val="0"/>
              </a:spcBef>
              <a:spcAft>
                <a:spcPts val="0"/>
              </a:spcAft>
              <a:buClr>
                <a:schemeClr val="dk1"/>
              </a:buClr>
              <a:buSzPts val="1800"/>
              <a:buFont typeface="Average"/>
              <a:buChar char="●"/>
            </a:pPr>
            <a:r>
              <a:rPr lang="en" sz="1800">
                <a:solidFill>
                  <a:schemeClr val="dk1"/>
                </a:solidFill>
                <a:latin typeface="Average"/>
                <a:ea typeface="Average"/>
                <a:cs typeface="Average"/>
                <a:sym typeface="Average"/>
              </a:rPr>
              <a:t>Hashtags:</a:t>
            </a:r>
            <a:endParaRPr sz="1800">
              <a:solidFill>
                <a:schemeClr val="dk1"/>
              </a:solidFill>
              <a:latin typeface="Average"/>
              <a:ea typeface="Average"/>
              <a:cs typeface="Average"/>
              <a:sym typeface="Average"/>
            </a:endParaRPr>
          </a:p>
          <a:p>
            <a:pPr indent="-323850" lvl="1" marL="914400" rtl="0" algn="l">
              <a:lnSpc>
                <a:spcPct val="100000"/>
              </a:lnSpc>
              <a:spcBef>
                <a:spcPts val="0"/>
              </a:spcBef>
              <a:spcAft>
                <a:spcPts val="0"/>
              </a:spcAft>
              <a:buClr>
                <a:schemeClr val="dk1"/>
              </a:buClr>
              <a:buSzPts val="1500"/>
              <a:buFont typeface="Average"/>
              <a:buChar char="○"/>
            </a:pPr>
            <a:r>
              <a:rPr lang="en" sz="1500">
                <a:solidFill>
                  <a:schemeClr val="dk1"/>
                </a:solidFill>
                <a:latin typeface="Average"/>
                <a:ea typeface="Average"/>
                <a:cs typeface="Average"/>
                <a:sym typeface="Average"/>
              </a:rPr>
              <a:t>#AnimalCrossing</a:t>
            </a:r>
            <a:endParaRPr sz="1500">
              <a:solidFill>
                <a:schemeClr val="dk1"/>
              </a:solidFill>
              <a:latin typeface="Average"/>
              <a:ea typeface="Average"/>
              <a:cs typeface="Average"/>
              <a:sym typeface="Average"/>
            </a:endParaRPr>
          </a:p>
          <a:p>
            <a:pPr indent="-342900" lvl="1" marL="914400" rtl="0" algn="l">
              <a:lnSpc>
                <a:spcPct val="100000"/>
              </a:lnSpc>
              <a:spcBef>
                <a:spcPts val="0"/>
              </a:spcBef>
              <a:spcAft>
                <a:spcPts val="0"/>
              </a:spcAft>
              <a:buClr>
                <a:schemeClr val="dk1"/>
              </a:buClr>
              <a:buSzPts val="1800"/>
              <a:buFont typeface="Average"/>
              <a:buChar char="○"/>
            </a:pPr>
            <a:r>
              <a:rPr lang="en" sz="1800">
                <a:solidFill>
                  <a:schemeClr val="dk1"/>
                </a:solidFill>
                <a:latin typeface="Average"/>
                <a:ea typeface="Average"/>
                <a:cs typeface="Average"/>
                <a:sym typeface="Average"/>
              </a:rPr>
              <a:t>#ACH</a:t>
            </a:r>
            <a:endParaRPr sz="1800">
              <a:solidFill>
                <a:schemeClr val="dk1"/>
              </a:solidFill>
              <a:latin typeface="Average"/>
              <a:ea typeface="Average"/>
              <a:cs typeface="Average"/>
              <a:sym typeface="Average"/>
            </a:endParaRPr>
          </a:p>
        </p:txBody>
      </p:sp>
      <p:graphicFrame>
        <p:nvGraphicFramePr>
          <p:cNvPr id="99" name="Google Shape;99;p17"/>
          <p:cNvGraphicFramePr/>
          <p:nvPr/>
        </p:nvGraphicFramePr>
        <p:xfrm>
          <a:off x="1197000" y="2273475"/>
          <a:ext cx="3000000" cy="3000000"/>
        </p:xfrm>
        <a:graphic>
          <a:graphicData uri="http://schemas.openxmlformats.org/drawingml/2006/table">
            <a:tbl>
              <a:tblPr>
                <a:noFill/>
                <a:tableStyleId>{D31FB645-FF08-41DD-93C6-095E19DAF5E7}</a:tableStyleId>
              </a:tblPr>
              <a:tblGrid>
                <a:gridCol w="1362500"/>
                <a:gridCol w="1362500"/>
              </a:tblGrid>
              <a:tr h="496825">
                <a:tc>
                  <a:txBody>
                    <a:bodyPr/>
                    <a:lstStyle/>
                    <a:p>
                      <a:pPr indent="-134620" lvl="0" marL="274320" rtl="0" algn="l">
                        <a:spcBef>
                          <a:spcPts val="0"/>
                        </a:spcBef>
                        <a:spcAft>
                          <a:spcPts val="0"/>
                        </a:spcAft>
                        <a:buClr>
                          <a:schemeClr val="dk1"/>
                        </a:buClr>
                        <a:buSzPts val="1400"/>
                        <a:buFont typeface="Average"/>
                        <a:buChar char="●"/>
                      </a:pPr>
                      <a:r>
                        <a:rPr lang="en">
                          <a:solidFill>
                            <a:schemeClr val="dk1"/>
                          </a:solidFill>
                          <a:latin typeface="Average"/>
                          <a:ea typeface="Average"/>
                          <a:cs typeface="Average"/>
                          <a:sym typeface="Average"/>
                        </a:rPr>
                        <a:t>Villagers</a:t>
                      </a:r>
                      <a:endParaRPr/>
                    </a:p>
                  </a:txBody>
                  <a:tcPr marT="0" marB="0" marR="0" marL="0">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134620" lvl="0" marL="274320" rtl="0" algn="l">
                        <a:spcBef>
                          <a:spcPts val="0"/>
                        </a:spcBef>
                        <a:spcAft>
                          <a:spcPts val="0"/>
                        </a:spcAft>
                        <a:buClr>
                          <a:schemeClr val="dk1"/>
                        </a:buClr>
                        <a:buSzPts val="1400"/>
                        <a:buFont typeface="Average"/>
                        <a:buChar char="●"/>
                      </a:pPr>
                      <a:r>
                        <a:rPr lang="en">
                          <a:solidFill>
                            <a:schemeClr val="dk1"/>
                          </a:solidFill>
                          <a:latin typeface="Average"/>
                          <a:ea typeface="Average"/>
                          <a:cs typeface="Average"/>
                          <a:sym typeface="Average"/>
                        </a:rPr>
                        <a:t>Tools</a:t>
                      </a:r>
                      <a:endParaRPr/>
                    </a:p>
                  </a:txBody>
                  <a:tcPr marT="0" marB="0" marR="0" marL="0">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496825">
                <a:tc>
                  <a:txBody>
                    <a:bodyPr/>
                    <a:lstStyle/>
                    <a:p>
                      <a:pPr indent="-134620" lvl="0" marL="274320" rtl="0" algn="l">
                        <a:spcBef>
                          <a:spcPts val="0"/>
                        </a:spcBef>
                        <a:spcAft>
                          <a:spcPts val="0"/>
                        </a:spcAft>
                        <a:buClr>
                          <a:schemeClr val="dk1"/>
                        </a:buClr>
                        <a:buSzPts val="1400"/>
                        <a:buFont typeface="Average"/>
                        <a:buChar char="●"/>
                      </a:pPr>
                      <a:r>
                        <a:rPr lang="en">
                          <a:solidFill>
                            <a:schemeClr val="dk1"/>
                          </a:solidFill>
                          <a:latin typeface="Average"/>
                          <a:ea typeface="Average"/>
                          <a:cs typeface="Average"/>
                          <a:sym typeface="Average"/>
                        </a:rPr>
                        <a:t>Recipes</a:t>
                      </a:r>
                      <a:endParaRPr/>
                    </a:p>
                  </a:txBody>
                  <a:tcPr marT="0" marB="0" marR="0" marL="0">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134620" lvl="0" marL="274320" rtl="0" algn="l">
                        <a:spcBef>
                          <a:spcPts val="0"/>
                        </a:spcBef>
                        <a:spcAft>
                          <a:spcPts val="0"/>
                        </a:spcAft>
                        <a:buClr>
                          <a:schemeClr val="dk1"/>
                        </a:buClr>
                        <a:buSzPts val="1400"/>
                        <a:buFont typeface="Average"/>
                        <a:buChar char="●"/>
                      </a:pPr>
                      <a:r>
                        <a:rPr lang="en">
                          <a:solidFill>
                            <a:schemeClr val="dk1"/>
                          </a:solidFill>
                          <a:latin typeface="Average"/>
                          <a:ea typeface="Average"/>
                          <a:cs typeface="Average"/>
                          <a:sym typeface="Average"/>
                        </a:rPr>
                        <a:t>Dress-up</a:t>
                      </a:r>
                      <a:endParaRPr/>
                    </a:p>
                  </a:txBody>
                  <a:tcPr marT="0" marB="0" marR="0" marL="0">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496825">
                <a:tc>
                  <a:txBody>
                    <a:bodyPr/>
                    <a:lstStyle/>
                    <a:p>
                      <a:pPr indent="-134620" lvl="0" marL="274320" rtl="0" algn="l">
                        <a:spcBef>
                          <a:spcPts val="0"/>
                        </a:spcBef>
                        <a:spcAft>
                          <a:spcPts val="0"/>
                        </a:spcAft>
                        <a:buClr>
                          <a:schemeClr val="dk1"/>
                        </a:buClr>
                        <a:buSzPts val="1400"/>
                        <a:buFont typeface="Average"/>
                        <a:buChar char="●"/>
                      </a:pPr>
                      <a:r>
                        <a:rPr lang="en">
                          <a:solidFill>
                            <a:schemeClr val="dk1"/>
                          </a:solidFill>
                          <a:latin typeface="Average"/>
                          <a:ea typeface="Average"/>
                          <a:cs typeface="Average"/>
                          <a:sym typeface="Average"/>
                        </a:rPr>
                        <a:t>Housewares</a:t>
                      </a:r>
                      <a:endParaRPr/>
                    </a:p>
                  </a:txBody>
                  <a:tcPr marT="0" marB="0" marR="0" marL="0">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134620" lvl="0" marL="274320" rtl="0" algn="l">
                        <a:spcBef>
                          <a:spcPts val="0"/>
                        </a:spcBef>
                        <a:spcAft>
                          <a:spcPts val="0"/>
                        </a:spcAft>
                        <a:buClr>
                          <a:schemeClr val="dk1"/>
                        </a:buClr>
                        <a:buSzPts val="1400"/>
                        <a:buFont typeface="Average"/>
                        <a:buChar char="●"/>
                      </a:pPr>
                      <a:r>
                        <a:rPr lang="en">
                          <a:solidFill>
                            <a:schemeClr val="dk1"/>
                          </a:solidFill>
                          <a:latin typeface="Average"/>
                          <a:ea typeface="Average"/>
                          <a:cs typeface="Average"/>
                          <a:sym typeface="Average"/>
                        </a:rPr>
                        <a:t>Headwear</a:t>
                      </a:r>
                      <a:endParaRPr/>
                    </a:p>
                  </a:txBody>
                  <a:tcPr marT="0" marB="0" marR="0" marL="0">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496825">
                <a:tc>
                  <a:txBody>
                    <a:bodyPr/>
                    <a:lstStyle/>
                    <a:p>
                      <a:pPr indent="-134620" lvl="0" marL="274320" rtl="0" algn="l">
                        <a:spcBef>
                          <a:spcPts val="0"/>
                        </a:spcBef>
                        <a:spcAft>
                          <a:spcPts val="0"/>
                        </a:spcAft>
                        <a:buClr>
                          <a:schemeClr val="dk1"/>
                        </a:buClr>
                        <a:buSzPts val="1400"/>
                        <a:buFont typeface="Average"/>
                        <a:buChar char="●"/>
                      </a:pPr>
                      <a:r>
                        <a:rPr lang="en">
                          <a:solidFill>
                            <a:schemeClr val="dk1"/>
                          </a:solidFill>
                          <a:latin typeface="Average"/>
                          <a:ea typeface="Average"/>
                          <a:cs typeface="Average"/>
                          <a:sym typeface="Average"/>
                        </a:rPr>
                        <a:t>Wall-mounted</a:t>
                      </a:r>
                      <a:endParaRPr/>
                    </a:p>
                  </a:txBody>
                  <a:tcPr marT="0" marB="0" marR="0" marL="0">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134620" lvl="0" marL="274320" rtl="0" algn="l">
                        <a:spcBef>
                          <a:spcPts val="0"/>
                        </a:spcBef>
                        <a:spcAft>
                          <a:spcPts val="0"/>
                        </a:spcAft>
                        <a:buClr>
                          <a:schemeClr val="dk1"/>
                        </a:buClr>
                        <a:buSzPts val="1400"/>
                        <a:buFont typeface="Average"/>
                        <a:buChar char="●"/>
                      </a:pPr>
                      <a:r>
                        <a:rPr lang="en">
                          <a:solidFill>
                            <a:schemeClr val="dk1"/>
                          </a:solidFill>
                          <a:latin typeface="Average"/>
                          <a:ea typeface="Average"/>
                          <a:cs typeface="Average"/>
                          <a:sym typeface="Average"/>
                        </a:rPr>
                        <a:t>Wallpaper</a:t>
                      </a:r>
                      <a:endParaRPr/>
                    </a:p>
                  </a:txBody>
                  <a:tcPr marT="0" marB="0" marR="0" marL="0">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496825">
                <a:tc>
                  <a:txBody>
                    <a:bodyPr/>
                    <a:lstStyle/>
                    <a:p>
                      <a:pPr indent="-134620" lvl="0" marL="274320" rtl="0" algn="l">
                        <a:spcBef>
                          <a:spcPts val="0"/>
                        </a:spcBef>
                        <a:spcAft>
                          <a:spcPts val="0"/>
                        </a:spcAft>
                        <a:buClr>
                          <a:schemeClr val="dk1"/>
                        </a:buClr>
                        <a:buSzPts val="1400"/>
                        <a:buFont typeface="Average"/>
                        <a:buChar char="●"/>
                      </a:pPr>
                      <a:r>
                        <a:rPr lang="en">
                          <a:solidFill>
                            <a:schemeClr val="dk1"/>
                          </a:solidFill>
                          <a:latin typeface="Average"/>
                          <a:ea typeface="Average"/>
                          <a:cs typeface="Average"/>
                          <a:sym typeface="Average"/>
                        </a:rPr>
                        <a:t>Miscellaneous</a:t>
                      </a:r>
                      <a:endParaRPr/>
                    </a:p>
                  </a:txBody>
                  <a:tcPr marT="0" marB="0" marR="0" marL="0">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134620" lvl="0" marL="274320" rtl="0" algn="l">
                        <a:spcBef>
                          <a:spcPts val="0"/>
                        </a:spcBef>
                        <a:spcAft>
                          <a:spcPts val="0"/>
                        </a:spcAft>
                        <a:buClr>
                          <a:schemeClr val="dk1"/>
                        </a:buClr>
                        <a:buSzPts val="1400"/>
                        <a:buFont typeface="Average"/>
                        <a:buChar char="●"/>
                      </a:pPr>
                      <a:r>
                        <a:rPr lang="en">
                          <a:solidFill>
                            <a:schemeClr val="dk1"/>
                          </a:solidFill>
                          <a:latin typeface="Average"/>
                          <a:ea typeface="Average"/>
                          <a:cs typeface="Average"/>
                          <a:sym typeface="Average"/>
                        </a:rPr>
                        <a:t>Seasons and Events</a:t>
                      </a:r>
                      <a:endParaRPr/>
                    </a:p>
                  </a:txBody>
                  <a:tcPr marT="0" marB="0" marR="0" marL="0">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8"/>
          <p:cNvSpPr txBox="1"/>
          <p:nvPr>
            <p:ph type="title"/>
          </p:nvPr>
        </p:nvSpPr>
        <p:spPr>
          <a:xfrm>
            <a:off x="311700" y="445025"/>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600"/>
              <a:t>Data Validation and Preparation</a:t>
            </a:r>
            <a:endParaRPr sz="4600"/>
          </a:p>
        </p:txBody>
      </p:sp>
      <p:sp>
        <p:nvSpPr>
          <p:cNvPr id="105" name="Google Shape;105;p18"/>
          <p:cNvSpPr txBox="1"/>
          <p:nvPr/>
        </p:nvSpPr>
        <p:spPr>
          <a:xfrm>
            <a:off x="495900" y="1268500"/>
            <a:ext cx="8152200" cy="846600"/>
          </a:xfrm>
          <a:prstGeom prst="rect">
            <a:avLst/>
          </a:prstGeom>
          <a:solidFill>
            <a:schemeClr val="lt1"/>
          </a:solid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Clr>
                <a:schemeClr val="dk1"/>
              </a:buClr>
              <a:buSzPts val="2000"/>
              <a:buFont typeface="Average"/>
              <a:buChar char="●"/>
            </a:pPr>
            <a:r>
              <a:rPr b="1" lang="en" sz="2000">
                <a:solidFill>
                  <a:schemeClr val="dk1"/>
                </a:solidFill>
                <a:latin typeface="Average"/>
                <a:ea typeface="Average"/>
                <a:cs typeface="Average"/>
                <a:sym typeface="Average"/>
              </a:rPr>
              <a:t>Validation </a:t>
            </a:r>
            <a:r>
              <a:rPr lang="en" sz="2000">
                <a:solidFill>
                  <a:schemeClr val="dk1"/>
                </a:solidFill>
                <a:latin typeface="Average"/>
                <a:ea typeface="Average"/>
                <a:cs typeface="Average"/>
                <a:sym typeface="Average"/>
              </a:rPr>
              <a:t>-- We validated data by comparing how players obtain recipes from different villager </a:t>
            </a:r>
            <a:r>
              <a:rPr lang="en" sz="2000">
                <a:solidFill>
                  <a:schemeClr val="dk1"/>
                </a:solidFill>
                <a:latin typeface="Average"/>
                <a:ea typeface="Average"/>
                <a:cs typeface="Average"/>
                <a:sym typeface="Average"/>
              </a:rPr>
              <a:t>personalities.</a:t>
            </a:r>
            <a:endParaRPr sz="2000">
              <a:solidFill>
                <a:schemeClr val="dk1"/>
              </a:solidFill>
              <a:latin typeface="Average"/>
              <a:ea typeface="Average"/>
              <a:cs typeface="Average"/>
              <a:sym typeface="Average"/>
            </a:endParaRPr>
          </a:p>
        </p:txBody>
      </p:sp>
      <p:sp>
        <p:nvSpPr>
          <p:cNvPr id="106" name="Google Shape;106;p18"/>
          <p:cNvSpPr txBox="1"/>
          <p:nvPr/>
        </p:nvSpPr>
        <p:spPr>
          <a:xfrm>
            <a:off x="495900" y="2548050"/>
            <a:ext cx="8152200" cy="1200600"/>
          </a:xfrm>
          <a:prstGeom prst="rect">
            <a:avLst/>
          </a:prstGeom>
          <a:solidFill>
            <a:schemeClr val="lt1"/>
          </a:solid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Clr>
                <a:schemeClr val="dk1"/>
              </a:buClr>
              <a:buSzPts val="2000"/>
              <a:buFont typeface="Average"/>
              <a:buChar char="●"/>
            </a:pPr>
            <a:r>
              <a:rPr b="1" lang="en" sz="2000">
                <a:solidFill>
                  <a:schemeClr val="dk1"/>
                </a:solidFill>
                <a:latin typeface="Average"/>
                <a:ea typeface="Average"/>
                <a:cs typeface="Average"/>
                <a:sym typeface="Average"/>
              </a:rPr>
              <a:t>Preparation </a:t>
            </a:r>
            <a:r>
              <a:rPr lang="en" sz="2000">
                <a:solidFill>
                  <a:schemeClr val="dk1"/>
                </a:solidFill>
                <a:latin typeface="Average"/>
                <a:ea typeface="Average"/>
                <a:cs typeface="Average"/>
                <a:sym typeface="Average"/>
              </a:rPr>
              <a:t>-- We merged our villager dataset with various in-game asset information that could be correlation with a villagers popularity, such as recipes or items.</a:t>
            </a:r>
            <a:endParaRPr sz="2000">
              <a:solidFill>
                <a:schemeClr val="dk1"/>
              </a:solidFill>
              <a:latin typeface="Average"/>
              <a:ea typeface="Average"/>
              <a:cs typeface="Average"/>
              <a:sym typeface="Average"/>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9"/>
          <p:cNvSpPr txBox="1"/>
          <p:nvPr>
            <p:ph type="title"/>
          </p:nvPr>
        </p:nvSpPr>
        <p:spPr>
          <a:xfrm>
            <a:off x="311700" y="445025"/>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600"/>
              <a:t>Exploratory </a:t>
            </a:r>
            <a:r>
              <a:rPr lang="en" sz="4600"/>
              <a:t>Questions</a:t>
            </a:r>
            <a:endParaRPr sz="4600"/>
          </a:p>
        </p:txBody>
      </p:sp>
      <p:sp>
        <p:nvSpPr>
          <p:cNvPr id="112" name="Google Shape;112;p19"/>
          <p:cNvSpPr txBox="1"/>
          <p:nvPr/>
        </p:nvSpPr>
        <p:spPr>
          <a:xfrm>
            <a:off x="396650" y="4231763"/>
            <a:ext cx="8152200" cy="846600"/>
          </a:xfrm>
          <a:prstGeom prst="rect">
            <a:avLst/>
          </a:prstGeom>
          <a:solidFill>
            <a:schemeClr val="lt1"/>
          </a:solid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Clr>
                <a:schemeClr val="dk1"/>
              </a:buClr>
              <a:buSzPts val="2000"/>
              <a:buFont typeface="Average"/>
              <a:buChar char="●"/>
            </a:pPr>
            <a:r>
              <a:rPr lang="en" sz="2000">
                <a:solidFill>
                  <a:schemeClr val="dk1"/>
                </a:solidFill>
                <a:latin typeface="Average"/>
                <a:ea typeface="Average"/>
                <a:cs typeface="Average"/>
                <a:sym typeface="Average"/>
              </a:rPr>
              <a:t>Initial analysis of Animal Crossing villager data shows that most their attributes are well distributed</a:t>
            </a:r>
            <a:endParaRPr sz="2000">
              <a:solidFill>
                <a:schemeClr val="dk1"/>
              </a:solidFill>
              <a:latin typeface="Average"/>
              <a:ea typeface="Average"/>
              <a:cs typeface="Average"/>
              <a:sym typeface="Average"/>
            </a:endParaRPr>
          </a:p>
        </p:txBody>
      </p:sp>
      <p:pic>
        <p:nvPicPr>
          <p:cNvPr id="113" name="Google Shape;113;p19"/>
          <p:cNvPicPr preferRelativeResize="0"/>
          <p:nvPr/>
        </p:nvPicPr>
        <p:blipFill>
          <a:blip r:embed="rId3">
            <a:alphaModFix/>
          </a:blip>
          <a:stretch>
            <a:fillRect/>
          </a:stretch>
        </p:blipFill>
        <p:spPr>
          <a:xfrm>
            <a:off x="2508450" y="1117125"/>
            <a:ext cx="3722538" cy="31146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0"/>
          <p:cNvSpPr txBox="1"/>
          <p:nvPr>
            <p:ph type="title"/>
          </p:nvPr>
        </p:nvSpPr>
        <p:spPr>
          <a:xfrm>
            <a:off x="311700" y="445025"/>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600"/>
              <a:t>Villagers &amp; In-Game Items</a:t>
            </a:r>
            <a:endParaRPr sz="4600"/>
          </a:p>
        </p:txBody>
      </p:sp>
      <p:pic>
        <p:nvPicPr>
          <p:cNvPr id="119" name="Google Shape;119;p20"/>
          <p:cNvPicPr preferRelativeResize="0"/>
          <p:nvPr/>
        </p:nvPicPr>
        <p:blipFill>
          <a:blip r:embed="rId3">
            <a:alphaModFix/>
          </a:blip>
          <a:stretch>
            <a:fillRect/>
          </a:stretch>
        </p:blipFill>
        <p:spPr>
          <a:xfrm>
            <a:off x="3546200" y="1676975"/>
            <a:ext cx="5585999" cy="2234400"/>
          </a:xfrm>
          <a:prstGeom prst="rect">
            <a:avLst/>
          </a:prstGeom>
          <a:noFill/>
          <a:ln>
            <a:noFill/>
          </a:ln>
        </p:spPr>
      </p:pic>
      <p:sp>
        <p:nvSpPr>
          <p:cNvPr id="120" name="Google Shape;120;p20"/>
          <p:cNvSpPr txBox="1"/>
          <p:nvPr/>
        </p:nvSpPr>
        <p:spPr>
          <a:xfrm>
            <a:off x="1221850" y="4105875"/>
            <a:ext cx="6358800" cy="714300"/>
          </a:xfrm>
          <a:prstGeom prst="rect">
            <a:avLst/>
          </a:prstGeom>
          <a:solidFill>
            <a:schemeClr val="lt1"/>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chemeClr val="dk1"/>
                </a:solidFill>
                <a:latin typeface="Average"/>
                <a:ea typeface="Average"/>
                <a:cs typeface="Average"/>
                <a:sym typeface="Average"/>
              </a:rPr>
              <a:t>A potential correlation with villager popularity:</a:t>
            </a:r>
            <a:endParaRPr sz="1600">
              <a:solidFill>
                <a:schemeClr val="dk1"/>
              </a:solidFill>
              <a:latin typeface="Average"/>
              <a:ea typeface="Average"/>
              <a:cs typeface="Average"/>
              <a:sym typeface="Average"/>
            </a:endParaRPr>
          </a:p>
          <a:p>
            <a:pPr indent="0" lvl="0" marL="0" rtl="0" algn="l">
              <a:lnSpc>
                <a:spcPct val="115000"/>
              </a:lnSpc>
              <a:spcBef>
                <a:spcPts val="0"/>
              </a:spcBef>
              <a:spcAft>
                <a:spcPts val="0"/>
              </a:spcAft>
              <a:buNone/>
            </a:pPr>
            <a:r>
              <a:rPr lang="en" sz="1600">
                <a:solidFill>
                  <a:schemeClr val="dk1"/>
                </a:solidFill>
                <a:latin typeface="Average"/>
                <a:ea typeface="Average"/>
                <a:cs typeface="Average"/>
                <a:sym typeface="Average"/>
              </a:rPr>
              <a:t>The smug villager personality gives the most valued items to players</a:t>
            </a:r>
            <a:endParaRPr sz="1600">
              <a:solidFill>
                <a:schemeClr val="dk1"/>
              </a:solidFill>
              <a:latin typeface="Average"/>
              <a:ea typeface="Average"/>
              <a:cs typeface="Average"/>
              <a:sym typeface="Average"/>
            </a:endParaRPr>
          </a:p>
        </p:txBody>
      </p:sp>
      <p:pic>
        <p:nvPicPr>
          <p:cNvPr id="121" name="Google Shape;121;p20"/>
          <p:cNvPicPr preferRelativeResize="0"/>
          <p:nvPr/>
        </p:nvPicPr>
        <p:blipFill>
          <a:blip r:embed="rId4">
            <a:alphaModFix/>
          </a:blip>
          <a:stretch>
            <a:fillRect/>
          </a:stretch>
        </p:blipFill>
        <p:spPr>
          <a:xfrm>
            <a:off x="334375" y="1676975"/>
            <a:ext cx="3351600" cy="2234400"/>
          </a:xfrm>
          <a:prstGeom prst="rect">
            <a:avLst/>
          </a:prstGeom>
          <a:noFill/>
          <a:ln>
            <a:noFill/>
          </a:ln>
        </p:spPr>
      </p:pic>
      <p:sp>
        <p:nvSpPr>
          <p:cNvPr id="122" name="Google Shape;122;p20"/>
          <p:cNvSpPr txBox="1"/>
          <p:nvPr/>
        </p:nvSpPr>
        <p:spPr>
          <a:xfrm>
            <a:off x="468225" y="1071050"/>
            <a:ext cx="661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Average"/>
                <a:ea typeface="Average"/>
                <a:cs typeface="Average"/>
                <a:sym typeface="Average"/>
              </a:rPr>
              <a:t>Focus on the value of items players can receive from different villager personalities</a:t>
            </a:r>
            <a:endParaRPr>
              <a:solidFill>
                <a:schemeClr val="lt1"/>
              </a:solidFill>
              <a:latin typeface="Average"/>
              <a:ea typeface="Average"/>
              <a:cs typeface="Average"/>
              <a:sym typeface="Average"/>
            </a:endParaRPr>
          </a:p>
        </p:txBody>
      </p:sp>
      <p:pic>
        <p:nvPicPr>
          <p:cNvPr id="123" name="Google Shape;123;p20"/>
          <p:cNvPicPr preferRelativeResize="0"/>
          <p:nvPr/>
        </p:nvPicPr>
        <p:blipFill>
          <a:blip r:embed="rId5">
            <a:alphaModFix/>
          </a:blip>
          <a:stretch>
            <a:fillRect/>
          </a:stretch>
        </p:blipFill>
        <p:spPr>
          <a:xfrm>
            <a:off x="6497200" y="412625"/>
            <a:ext cx="572700" cy="572700"/>
          </a:xfrm>
          <a:prstGeom prst="rect">
            <a:avLst/>
          </a:prstGeom>
          <a:noFill/>
          <a:ln>
            <a:noFill/>
          </a:ln>
        </p:spPr>
      </p:pic>
      <p:pic>
        <p:nvPicPr>
          <p:cNvPr id="124" name="Google Shape;124;p20"/>
          <p:cNvPicPr preferRelativeResize="0"/>
          <p:nvPr/>
        </p:nvPicPr>
        <p:blipFill>
          <a:blip r:embed="rId6">
            <a:alphaModFix/>
          </a:blip>
          <a:stretch>
            <a:fillRect/>
          </a:stretch>
        </p:blipFill>
        <p:spPr>
          <a:xfrm>
            <a:off x="7069900" y="445025"/>
            <a:ext cx="572700" cy="572700"/>
          </a:xfrm>
          <a:prstGeom prst="rect">
            <a:avLst/>
          </a:prstGeom>
          <a:noFill/>
          <a:ln>
            <a:noFill/>
          </a:ln>
        </p:spPr>
      </p:pic>
      <p:pic>
        <p:nvPicPr>
          <p:cNvPr id="125" name="Google Shape;125;p20"/>
          <p:cNvPicPr preferRelativeResize="0"/>
          <p:nvPr/>
        </p:nvPicPr>
        <p:blipFill>
          <a:blip r:embed="rId7">
            <a:alphaModFix/>
          </a:blip>
          <a:stretch>
            <a:fillRect/>
          </a:stretch>
        </p:blipFill>
        <p:spPr>
          <a:xfrm>
            <a:off x="7642600" y="477425"/>
            <a:ext cx="507900" cy="507900"/>
          </a:xfrm>
          <a:prstGeom prst="rect">
            <a:avLst/>
          </a:prstGeom>
          <a:noFill/>
          <a:ln>
            <a:noFill/>
          </a:ln>
        </p:spPr>
      </p:pic>
      <p:pic>
        <p:nvPicPr>
          <p:cNvPr id="126" name="Google Shape;126;p20"/>
          <p:cNvPicPr preferRelativeResize="0"/>
          <p:nvPr/>
        </p:nvPicPr>
        <p:blipFill>
          <a:blip r:embed="rId8">
            <a:alphaModFix/>
          </a:blip>
          <a:stretch>
            <a:fillRect/>
          </a:stretch>
        </p:blipFill>
        <p:spPr>
          <a:xfrm>
            <a:off x="6031925" y="412625"/>
            <a:ext cx="572700" cy="572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1"/>
          <p:cNvSpPr txBox="1"/>
          <p:nvPr>
            <p:ph type="title"/>
          </p:nvPr>
        </p:nvSpPr>
        <p:spPr>
          <a:xfrm>
            <a:off x="311700" y="445025"/>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600"/>
              <a:t>Top 5 </a:t>
            </a:r>
            <a:r>
              <a:rPr lang="en" sz="4600"/>
              <a:t>Villagers on Twitter</a:t>
            </a:r>
            <a:endParaRPr sz="4600"/>
          </a:p>
        </p:txBody>
      </p:sp>
      <p:sp>
        <p:nvSpPr>
          <p:cNvPr id="132" name="Google Shape;132;p21"/>
          <p:cNvSpPr txBox="1"/>
          <p:nvPr/>
        </p:nvSpPr>
        <p:spPr>
          <a:xfrm>
            <a:off x="1067050" y="4480850"/>
            <a:ext cx="6887100" cy="431100"/>
          </a:xfrm>
          <a:prstGeom prst="rect">
            <a:avLst/>
          </a:prstGeom>
          <a:solidFill>
            <a:schemeClr val="lt1"/>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chemeClr val="dk1"/>
                </a:solidFill>
                <a:latin typeface="Average"/>
                <a:ea typeface="Average"/>
                <a:cs typeface="Average"/>
                <a:sym typeface="Average"/>
              </a:rPr>
              <a:t>Sudden </a:t>
            </a:r>
            <a:r>
              <a:rPr lang="en" sz="1600">
                <a:solidFill>
                  <a:schemeClr val="dk1"/>
                </a:solidFill>
                <a:latin typeface="Average"/>
                <a:ea typeface="Average"/>
                <a:cs typeface="Average"/>
                <a:sym typeface="Average"/>
              </a:rPr>
              <a:t>spikes in the top 4 villagers’ twitter trend charts throughout the year</a:t>
            </a:r>
            <a:endParaRPr sz="1600">
              <a:solidFill>
                <a:schemeClr val="dk1"/>
              </a:solidFill>
              <a:latin typeface="Average"/>
              <a:ea typeface="Average"/>
              <a:cs typeface="Average"/>
              <a:sym typeface="Average"/>
            </a:endParaRPr>
          </a:p>
        </p:txBody>
      </p:sp>
      <p:pic>
        <p:nvPicPr>
          <p:cNvPr id="133" name="Google Shape;133;p21"/>
          <p:cNvPicPr preferRelativeResize="0"/>
          <p:nvPr/>
        </p:nvPicPr>
        <p:blipFill>
          <a:blip r:embed="rId3">
            <a:alphaModFix/>
          </a:blip>
          <a:stretch>
            <a:fillRect/>
          </a:stretch>
        </p:blipFill>
        <p:spPr>
          <a:xfrm>
            <a:off x="829675" y="1788350"/>
            <a:ext cx="389795" cy="819825"/>
          </a:xfrm>
          <a:prstGeom prst="rect">
            <a:avLst/>
          </a:prstGeom>
          <a:noFill/>
          <a:ln>
            <a:noFill/>
          </a:ln>
        </p:spPr>
      </p:pic>
      <p:pic>
        <p:nvPicPr>
          <p:cNvPr id="134" name="Google Shape;134;p21"/>
          <p:cNvPicPr preferRelativeResize="0"/>
          <p:nvPr/>
        </p:nvPicPr>
        <p:blipFill>
          <a:blip r:embed="rId4">
            <a:alphaModFix/>
          </a:blip>
          <a:stretch>
            <a:fillRect/>
          </a:stretch>
        </p:blipFill>
        <p:spPr>
          <a:xfrm>
            <a:off x="765824" y="3210624"/>
            <a:ext cx="525103" cy="628625"/>
          </a:xfrm>
          <a:prstGeom prst="rect">
            <a:avLst/>
          </a:prstGeom>
          <a:noFill/>
          <a:ln>
            <a:noFill/>
          </a:ln>
        </p:spPr>
      </p:pic>
      <p:pic>
        <p:nvPicPr>
          <p:cNvPr id="135" name="Google Shape;135;p21"/>
          <p:cNvPicPr preferRelativeResize="0"/>
          <p:nvPr/>
        </p:nvPicPr>
        <p:blipFill>
          <a:blip r:embed="rId5">
            <a:alphaModFix/>
          </a:blip>
          <a:stretch>
            <a:fillRect/>
          </a:stretch>
        </p:blipFill>
        <p:spPr>
          <a:xfrm>
            <a:off x="4993700" y="1231425"/>
            <a:ext cx="525100" cy="753850"/>
          </a:xfrm>
          <a:prstGeom prst="rect">
            <a:avLst/>
          </a:prstGeom>
          <a:noFill/>
          <a:ln>
            <a:noFill/>
          </a:ln>
        </p:spPr>
      </p:pic>
      <p:pic>
        <p:nvPicPr>
          <p:cNvPr id="136" name="Google Shape;136;p21"/>
          <p:cNvPicPr preferRelativeResize="0"/>
          <p:nvPr/>
        </p:nvPicPr>
        <p:blipFill>
          <a:blip r:embed="rId6">
            <a:alphaModFix/>
          </a:blip>
          <a:stretch>
            <a:fillRect/>
          </a:stretch>
        </p:blipFill>
        <p:spPr>
          <a:xfrm>
            <a:off x="5016625" y="2363300"/>
            <a:ext cx="389800" cy="685785"/>
          </a:xfrm>
          <a:prstGeom prst="rect">
            <a:avLst/>
          </a:prstGeom>
          <a:noFill/>
          <a:ln>
            <a:noFill/>
          </a:ln>
        </p:spPr>
      </p:pic>
      <p:pic>
        <p:nvPicPr>
          <p:cNvPr id="137" name="Google Shape;137;p21"/>
          <p:cNvPicPr preferRelativeResize="0"/>
          <p:nvPr/>
        </p:nvPicPr>
        <p:blipFill>
          <a:blip r:embed="rId7">
            <a:alphaModFix/>
          </a:blip>
          <a:stretch>
            <a:fillRect/>
          </a:stretch>
        </p:blipFill>
        <p:spPr>
          <a:xfrm>
            <a:off x="4997126" y="3553275"/>
            <a:ext cx="525100" cy="586890"/>
          </a:xfrm>
          <a:prstGeom prst="rect">
            <a:avLst/>
          </a:prstGeom>
          <a:noFill/>
          <a:ln>
            <a:noFill/>
          </a:ln>
        </p:spPr>
      </p:pic>
      <p:sp>
        <p:nvSpPr>
          <p:cNvPr id="138" name="Google Shape;138;p21"/>
          <p:cNvSpPr/>
          <p:nvPr/>
        </p:nvSpPr>
        <p:spPr>
          <a:xfrm>
            <a:off x="403725" y="2137775"/>
            <a:ext cx="309900" cy="3099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en" sz="1200">
                <a:solidFill>
                  <a:schemeClr val="dk1"/>
                </a:solidFill>
              </a:rPr>
              <a:t>1</a:t>
            </a:r>
            <a:endParaRPr b="1" sz="1200">
              <a:solidFill>
                <a:schemeClr val="dk1"/>
              </a:solidFill>
            </a:endParaRPr>
          </a:p>
        </p:txBody>
      </p:sp>
      <p:sp>
        <p:nvSpPr>
          <p:cNvPr id="139" name="Google Shape;139;p21"/>
          <p:cNvSpPr/>
          <p:nvPr/>
        </p:nvSpPr>
        <p:spPr>
          <a:xfrm>
            <a:off x="403725" y="3411063"/>
            <a:ext cx="309900" cy="309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rPr>
              <a:t>2</a:t>
            </a:r>
            <a:endParaRPr b="1" sz="1200">
              <a:solidFill>
                <a:schemeClr val="dk1"/>
              </a:solidFill>
            </a:endParaRPr>
          </a:p>
        </p:txBody>
      </p:sp>
      <p:sp>
        <p:nvSpPr>
          <p:cNvPr id="140" name="Google Shape;140;p21"/>
          <p:cNvSpPr/>
          <p:nvPr/>
        </p:nvSpPr>
        <p:spPr>
          <a:xfrm>
            <a:off x="4555175" y="1408975"/>
            <a:ext cx="309900" cy="309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rPr>
              <a:t>3</a:t>
            </a:r>
            <a:endParaRPr b="1" sz="1200">
              <a:solidFill>
                <a:schemeClr val="dk1"/>
              </a:solidFill>
            </a:endParaRPr>
          </a:p>
        </p:txBody>
      </p:sp>
      <p:sp>
        <p:nvSpPr>
          <p:cNvPr id="141" name="Google Shape;141;p21"/>
          <p:cNvSpPr/>
          <p:nvPr/>
        </p:nvSpPr>
        <p:spPr>
          <a:xfrm>
            <a:off x="4555175" y="2606063"/>
            <a:ext cx="309900" cy="309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rPr>
              <a:t>4</a:t>
            </a:r>
            <a:endParaRPr b="1" sz="1200">
              <a:solidFill>
                <a:schemeClr val="dk1"/>
              </a:solidFill>
            </a:endParaRPr>
          </a:p>
        </p:txBody>
      </p:sp>
      <p:sp>
        <p:nvSpPr>
          <p:cNvPr id="142" name="Google Shape;142;p21"/>
          <p:cNvSpPr/>
          <p:nvPr/>
        </p:nvSpPr>
        <p:spPr>
          <a:xfrm>
            <a:off x="4555175" y="3726963"/>
            <a:ext cx="309900" cy="309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rPr>
              <a:t>5</a:t>
            </a:r>
            <a:endParaRPr b="1" sz="1200">
              <a:solidFill>
                <a:schemeClr val="dk1"/>
              </a:solidFill>
            </a:endParaRPr>
          </a:p>
        </p:txBody>
      </p:sp>
      <p:pic>
        <p:nvPicPr>
          <p:cNvPr id="143" name="Google Shape;143;p21"/>
          <p:cNvPicPr preferRelativeResize="0"/>
          <p:nvPr/>
        </p:nvPicPr>
        <p:blipFill rotWithShape="1">
          <a:blip r:embed="rId8">
            <a:alphaModFix/>
          </a:blip>
          <a:srcRect b="76189" l="7609" r="8680" t="8032"/>
          <a:stretch/>
        </p:blipFill>
        <p:spPr>
          <a:xfrm>
            <a:off x="1373125" y="1871750"/>
            <a:ext cx="2926850" cy="661975"/>
          </a:xfrm>
          <a:prstGeom prst="rect">
            <a:avLst/>
          </a:prstGeom>
          <a:noFill/>
          <a:ln>
            <a:noFill/>
          </a:ln>
        </p:spPr>
      </p:pic>
      <p:pic>
        <p:nvPicPr>
          <p:cNvPr id="144" name="Google Shape;144;p21"/>
          <p:cNvPicPr preferRelativeResize="0"/>
          <p:nvPr/>
        </p:nvPicPr>
        <p:blipFill rotWithShape="1">
          <a:blip r:embed="rId9">
            <a:alphaModFix/>
          </a:blip>
          <a:srcRect b="59206" l="7550" r="8739" t="25810"/>
          <a:stretch/>
        </p:blipFill>
        <p:spPr>
          <a:xfrm>
            <a:off x="1373125" y="3231075"/>
            <a:ext cx="2926850" cy="628625"/>
          </a:xfrm>
          <a:prstGeom prst="rect">
            <a:avLst/>
          </a:prstGeom>
          <a:noFill/>
          <a:ln>
            <a:noFill/>
          </a:ln>
        </p:spPr>
      </p:pic>
      <p:pic>
        <p:nvPicPr>
          <p:cNvPr id="145" name="Google Shape;145;p21"/>
          <p:cNvPicPr preferRelativeResize="0"/>
          <p:nvPr/>
        </p:nvPicPr>
        <p:blipFill rotWithShape="1">
          <a:blip r:embed="rId10">
            <a:alphaModFix/>
          </a:blip>
          <a:srcRect b="43419" l="6275" r="8107" t="40762"/>
          <a:stretch/>
        </p:blipFill>
        <p:spPr>
          <a:xfrm>
            <a:off x="5732350" y="1207125"/>
            <a:ext cx="2985950" cy="661973"/>
          </a:xfrm>
          <a:prstGeom prst="rect">
            <a:avLst/>
          </a:prstGeom>
          <a:noFill/>
          <a:ln>
            <a:noFill/>
          </a:ln>
        </p:spPr>
      </p:pic>
      <p:pic>
        <p:nvPicPr>
          <p:cNvPr id="146" name="Google Shape;146;p21"/>
          <p:cNvPicPr preferRelativeResize="0"/>
          <p:nvPr/>
        </p:nvPicPr>
        <p:blipFill rotWithShape="1">
          <a:blip r:embed="rId10">
            <a:alphaModFix/>
          </a:blip>
          <a:srcRect b="25966" l="7811" r="9433" t="58910"/>
          <a:stretch/>
        </p:blipFill>
        <p:spPr>
          <a:xfrm>
            <a:off x="5774650" y="2352150"/>
            <a:ext cx="2926850" cy="641870"/>
          </a:xfrm>
          <a:prstGeom prst="rect">
            <a:avLst/>
          </a:prstGeom>
          <a:noFill/>
          <a:ln>
            <a:noFill/>
          </a:ln>
        </p:spPr>
      </p:pic>
      <p:pic>
        <p:nvPicPr>
          <p:cNvPr id="147" name="Google Shape;147;p21"/>
          <p:cNvPicPr preferRelativeResize="0"/>
          <p:nvPr/>
        </p:nvPicPr>
        <p:blipFill rotWithShape="1">
          <a:blip r:embed="rId10">
            <a:alphaModFix/>
          </a:blip>
          <a:srcRect b="9837" l="6468" r="8864" t="75308"/>
          <a:stretch/>
        </p:blipFill>
        <p:spPr>
          <a:xfrm>
            <a:off x="5732350" y="3477075"/>
            <a:ext cx="2985950" cy="628633"/>
          </a:xfrm>
          <a:prstGeom prst="rect">
            <a:avLst/>
          </a:prstGeom>
          <a:noFill/>
          <a:ln>
            <a:noFill/>
          </a:ln>
        </p:spPr>
      </p:pic>
      <p:sp>
        <p:nvSpPr>
          <p:cNvPr id="148" name="Google Shape;148;p21"/>
          <p:cNvSpPr txBox="1"/>
          <p:nvPr/>
        </p:nvSpPr>
        <p:spPr>
          <a:xfrm>
            <a:off x="468225" y="1071050"/>
            <a:ext cx="4149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Average"/>
                <a:ea typeface="Average"/>
                <a:cs typeface="Average"/>
                <a:sym typeface="Average"/>
              </a:rPr>
              <a:t>Focus on tweets with villagers’ name by date to understand their popularity </a:t>
            </a:r>
            <a:endParaRPr>
              <a:solidFill>
                <a:schemeClr val="lt1"/>
              </a:solidFill>
              <a:latin typeface="Average"/>
              <a:ea typeface="Average"/>
              <a:cs typeface="Average"/>
              <a:sym typeface="Average"/>
            </a:endParaRPr>
          </a:p>
        </p:txBody>
      </p:sp>
      <p:sp>
        <p:nvSpPr>
          <p:cNvPr id="149" name="Google Shape;149;p21"/>
          <p:cNvSpPr txBox="1"/>
          <p:nvPr/>
        </p:nvSpPr>
        <p:spPr>
          <a:xfrm>
            <a:off x="601175" y="2572288"/>
            <a:ext cx="16281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lt1"/>
                </a:solidFill>
                <a:latin typeface="Average"/>
                <a:ea typeface="Average"/>
                <a:cs typeface="Average"/>
                <a:sym typeface="Average"/>
              </a:rPr>
              <a:t>Raymond (Smug)</a:t>
            </a:r>
            <a:endParaRPr sz="900">
              <a:solidFill>
                <a:schemeClr val="lt1"/>
              </a:solidFill>
              <a:latin typeface="Average"/>
              <a:ea typeface="Average"/>
              <a:cs typeface="Average"/>
              <a:sym typeface="Average"/>
            </a:endParaRPr>
          </a:p>
        </p:txBody>
      </p:sp>
      <p:sp>
        <p:nvSpPr>
          <p:cNvPr id="150" name="Google Shape;150;p21"/>
          <p:cNvSpPr txBox="1"/>
          <p:nvPr/>
        </p:nvSpPr>
        <p:spPr>
          <a:xfrm>
            <a:off x="601175" y="3796638"/>
            <a:ext cx="16281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lt1"/>
                </a:solidFill>
                <a:latin typeface="Average"/>
                <a:ea typeface="Average"/>
                <a:cs typeface="Average"/>
                <a:sym typeface="Average"/>
              </a:rPr>
              <a:t>Marshal </a:t>
            </a:r>
            <a:r>
              <a:rPr lang="en" sz="900">
                <a:solidFill>
                  <a:schemeClr val="lt1"/>
                </a:solidFill>
                <a:latin typeface="Average"/>
                <a:ea typeface="Average"/>
                <a:cs typeface="Average"/>
                <a:sym typeface="Average"/>
              </a:rPr>
              <a:t>(Smug)</a:t>
            </a:r>
            <a:endParaRPr sz="900">
              <a:solidFill>
                <a:schemeClr val="lt1"/>
              </a:solidFill>
              <a:latin typeface="Average"/>
              <a:ea typeface="Average"/>
              <a:cs typeface="Average"/>
              <a:sym typeface="Average"/>
            </a:endParaRPr>
          </a:p>
        </p:txBody>
      </p:sp>
      <p:sp>
        <p:nvSpPr>
          <p:cNvPr id="151" name="Google Shape;151;p21"/>
          <p:cNvSpPr txBox="1"/>
          <p:nvPr/>
        </p:nvSpPr>
        <p:spPr>
          <a:xfrm>
            <a:off x="4854375" y="1899350"/>
            <a:ext cx="16281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lt1"/>
                </a:solidFill>
                <a:latin typeface="Average"/>
                <a:ea typeface="Average"/>
                <a:cs typeface="Average"/>
                <a:sym typeface="Average"/>
              </a:rPr>
              <a:t>Sherb (Lazy)</a:t>
            </a:r>
            <a:endParaRPr sz="900">
              <a:solidFill>
                <a:schemeClr val="lt1"/>
              </a:solidFill>
              <a:latin typeface="Average"/>
              <a:ea typeface="Average"/>
              <a:cs typeface="Average"/>
              <a:sym typeface="Average"/>
            </a:endParaRPr>
          </a:p>
        </p:txBody>
      </p:sp>
      <p:sp>
        <p:nvSpPr>
          <p:cNvPr id="152" name="Google Shape;152;p21"/>
          <p:cNvSpPr txBox="1"/>
          <p:nvPr/>
        </p:nvSpPr>
        <p:spPr>
          <a:xfrm>
            <a:off x="4854375" y="3047500"/>
            <a:ext cx="16281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lt1"/>
                </a:solidFill>
                <a:latin typeface="Average"/>
                <a:ea typeface="Average"/>
                <a:cs typeface="Average"/>
                <a:sym typeface="Average"/>
              </a:rPr>
              <a:t>Judy (Snooty)</a:t>
            </a:r>
            <a:endParaRPr sz="900">
              <a:solidFill>
                <a:schemeClr val="lt1"/>
              </a:solidFill>
              <a:latin typeface="Average"/>
              <a:ea typeface="Average"/>
              <a:cs typeface="Average"/>
              <a:sym typeface="Average"/>
            </a:endParaRPr>
          </a:p>
        </p:txBody>
      </p:sp>
      <p:sp>
        <p:nvSpPr>
          <p:cNvPr id="153" name="Google Shape;153;p21"/>
          <p:cNvSpPr txBox="1"/>
          <p:nvPr/>
        </p:nvSpPr>
        <p:spPr>
          <a:xfrm>
            <a:off x="4941275" y="4119450"/>
            <a:ext cx="16281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lt1"/>
                </a:solidFill>
                <a:latin typeface="Average"/>
                <a:ea typeface="Average"/>
                <a:cs typeface="Average"/>
                <a:sym typeface="Average"/>
              </a:rPr>
              <a:t>Dom (Jock)</a:t>
            </a:r>
            <a:endParaRPr sz="900">
              <a:solidFill>
                <a:schemeClr val="lt1"/>
              </a:solidFill>
              <a:latin typeface="Average"/>
              <a:ea typeface="Average"/>
              <a:cs typeface="Average"/>
              <a:sym typeface="Average"/>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